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6" r:id="rId5"/>
    <p:sldId id="257" r:id="rId6"/>
    <p:sldId id="258" r:id="rId7"/>
    <p:sldId id="272" r:id="rId8"/>
    <p:sldId id="273" r:id="rId9"/>
    <p:sldId id="274" r:id="rId10"/>
    <p:sldId id="260" r:id="rId11"/>
    <p:sldId id="270" r:id="rId12"/>
    <p:sldId id="271" r:id="rId13"/>
    <p:sldId id="261" r:id="rId14"/>
    <p:sldId id="262" r:id="rId15"/>
    <p:sldId id="263" r:id="rId16"/>
    <p:sldId id="264" r:id="rId17"/>
    <p:sldId id="265" r:id="rId18"/>
    <p:sldId id="276"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6C1B1-D686-409C-8554-31071468340A}" v="737" dt="2022-07-31T00:54:51.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C9181C-F96B-4AF3-901A-20EC38F515F1}" type="doc">
      <dgm:prSet loTypeId="urn:microsoft.com/office/officeart/2005/8/layout/hList7" loCatId="list" qsTypeId="urn:microsoft.com/office/officeart/2005/8/quickstyle/simple5" qsCatId="simple" csTypeId="urn:microsoft.com/office/officeart/2005/8/colors/colorful5" csCatId="colorful" phldr="1"/>
      <dgm:spPr/>
      <dgm:t>
        <a:bodyPr/>
        <a:lstStyle/>
        <a:p>
          <a:endParaRPr lang="en-US"/>
        </a:p>
      </dgm:t>
    </dgm:pt>
    <dgm:pt modelId="{6C9160F6-5F73-4CB2-B1AD-54BEF1CA7825}">
      <dgm:prSet/>
      <dgm:spPr/>
      <dgm:t>
        <a:bodyPr/>
        <a:lstStyle/>
        <a:p>
          <a:pPr>
            <a:buNone/>
          </a:pPr>
          <a:r>
            <a:rPr lang="en-US"/>
            <a:t>Leverage Strengths</a:t>
          </a:r>
        </a:p>
      </dgm:t>
    </dgm:pt>
    <dgm:pt modelId="{B7FF6A26-5FB2-4744-86BC-D9A8A7565048}" type="parTrans" cxnId="{0C706D42-975B-43B7-9CF7-2D0246A447C5}">
      <dgm:prSet/>
      <dgm:spPr/>
      <dgm:t>
        <a:bodyPr/>
        <a:lstStyle/>
        <a:p>
          <a:endParaRPr lang="en-US"/>
        </a:p>
      </dgm:t>
    </dgm:pt>
    <dgm:pt modelId="{2B5B544E-7ED2-41EB-9DA4-00449A8EDF86}" type="sibTrans" cxnId="{0C706D42-975B-43B7-9CF7-2D0246A447C5}">
      <dgm:prSet/>
      <dgm:spPr/>
      <dgm:t>
        <a:bodyPr/>
        <a:lstStyle/>
        <a:p>
          <a:endParaRPr lang="en-US"/>
        </a:p>
      </dgm:t>
    </dgm:pt>
    <dgm:pt modelId="{9B75A835-4329-446A-A45C-2958F50DC961}">
      <dgm:prSet/>
      <dgm:spPr/>
      <dgm:t>
        <a:bodyPr/>
        <a:lstStyle/>
        <a:p>
          <a:pPr>
            <a:buFont typeface="Wingdings" panose="05000000000000000000" pitchFamily="2" charset="2"/>
            <a:buChar char="Ø"/>
          </a:pPr>
          <a:r>
            <a:rPr lang="en-US"/>
            <a:t>Deep pockets</a:t>
          </a:r>
        </a:p>
      </dgm:t>
    </dgm:pt>
    <dgm:pt modelId="{9F025BAC-60C7-4E9B-9736-FED2B4A0EF2F}" type="parTrans" cxnId="{C083BD6A-D5C0-4137-AF99-02B31DE63856}">
      <dgm:prSet/>
      <dgm:spPr/>
      <dgm:t>
        <a:bodyPr/>
        <a:lstStyle/>
        <a:p>
          <a:endParaRPr lang="en-US"/>
        </a:p>
      </dgm:t>
    </dgm:pt>
    <dgm:pt modelId="{C3213CB2-0807-46F9-8806-FE52711A1741}" type="sibTrans" cxnId="{C083BD6A-D5C0-4137-AF99-02B31DE63856}">
      <dgm:prSet/>
      <dgm:spPr/>
      <dgm:t>
        <a:bodyPr/>
        <a:lstStyle/>
        <a:p>
          <a:endParaRPr lang="en-US"/>
        </a:p>
      </dgm:t>
    </dgm:pt>
    <dgm:pt modelId="{2159D61D-366F-4FCD-AAF0-A2A598B75EF8}">
      <dgm:prSet/>
      <dgm:spPr/>
      <dgm:t>
        <a:bodyPr/>
        <a:lstStyle/>
        <a:p>
          <a:r>
            <a:rPr lang="en-US"/>
            <a:t>Increase wages</a:t>
          </a:r>
        </a:p>
      </dgm:t>
    </dgm:pt>
    <dgm:pt modelId="{79926981-6BD5-4E54-86FA-E1514E1A0C2A}" type="parTrans" cxnId="{D0746A8B-0A84-41DC-B269-08C211F92536}">
      <dgm:prSet/>
      <dgm:spPr/>
      <dgm:t>
        <a:bodyPr/>
        <a:lstStyle/>
        <a:p>
          <a:endParaRPr lang="en-US"/>
        </a:p>
      </dgm:t>
    </dgm:pt>
    <dgm:pt modelId="{95BDD53F-22D1-447A-9688-2620489802F4}" type="sibTrans" cxnId="{D0746A8B-0A84-41DC-B269-08C211F92536}">
      <dgm:prSet/>
      <dgm:spPr/>
      <dgm:t>
        <a:bodyPr/>
        <a:lstStyle/>
        <a:p>
          <a:endParaRPr lang="en-US"/>
        </a:p>
      </dgm:t>
    </dgm:pt>
    <dgm:pt modelId="{D980E460-40D5-43A3-A8DC-491C467F9F6B}">
      <dgm:prSet/>
      <dgm:spPr/>
      <dgm:t>
        <a:bodyPr/>
        <a:lstStyle/>
        <a:p>
          <a:pPr rtl="0"/>
          <a:r>
            <a:rPr lang="en-US"/>
            <a:t>Increase 401k</a:t>
          </a:r>
          <a:r>
            <a:rPr lang="en-US">
              <a:latin typeface="Calibri Light" panose="020F0302020204030204"/>
            </a:rPr>
            <a:t> </a:t>
          </a:r>
          <a:endParaRPr lang="en-US"/>
        </a:p>
      </dgm:t>
    </dgm:pt>
    <dgm:pt modelId="{2EA61D1A-F15F-4BEE-8D11-77BA282942D6}" type="parTrans" cxnId="{0F04671E-2B10-48FC-8380-11A1DA1EE356}">
      <dgm:prSet/>
      <dgm:spPr/>
      <dgm:t>
        <a:bodyPr/>
        <a:lstStyle/>
        <a:p>
          <a:endParaRPr lang="en-US"/>
        </a:p>
      </dgm:t>
    </dgm:pt>
    <dgm:pt modelId="{8E21845D-BE68-4B6C-B678-DC3B38AB54BE}" type="sibTrans" cxnId="{0F04671E-2B10-48FC-8380-11A1DA1EE356}">
      <dgm:prSet/>
      <dgm:spPr/>
      <dgm:t>
        <a:bodyPr/>
        <a:lstStyle/>
        <a:p>
          <a:endParaRPr lang="en-US"/>
        </a:p>
      </dgm:t>
    </dgm:pt>
    <dgm:pt modelId="{F1BE4F76-1742-4B27-8E2C-D629A7E6047F}">
      <dgm:prSet/>
      <dgm:spPr/>
      <dgm:t>
        <a:bodyPr/>
        <a:lstStyle/>
        <a:p>
          <a:pPr>
            <a:buNone/>
          </a:pPr>
          <a:r>
            <a:rPr lang="en-US"/>
            <a:t>Leverage Opportunities</a:t>
          </a:r>
        </a:p>
      </dgm:t>
    </dgm:pt>
    <dgm:pt modelId="{05956497-D580-4D5F-8EEB-DAA585491835}" type="parTrans" cxnId="{AF9769B6-F953-499E-A52D-AACAE44DAC5D}">
      <dgm:prSet/>
      <dgm:spPr/>
      <dgm:t>
        <a:bodyPr/>
        <a:lstStyle/>
        <a:p>
          <a:endParaRPr lang="en-US"/>
        </a:p>
      </dgm:t>
    </dgm:pt>
    <dgm:pt modelId="{E134BC10-6E00-4E03-8D75-5F7B24D881C8}" type="sibTrans" cxnId="{AF9769B6-F953-499E-A52D-AACAE44DAC5D}">
      <dgm:prSet/>
      <dgm:spPr/>
      <dgm:t>
        <a:bodyPr/>
        <a:lstStyle/>
        <a:p>
          <a:endParaRPr lang="en-US"/>
        </a:p>
      </dgm:t>
    </dgm:pt>
    <dgm:pt modelId="{03196E70-7C9C-4757-A047-6FD1A5CDFD71}">
      <dgm:prSet/>
      <dgm:spPr/>
      <dgm:t>
        <a:bodyPr/>
        <a:lstStyle/>
        <a:p>
          <a:pPr rtl="0">
            <a:buFont typeface="Wingdings" panose="05000000000000000000" pitchFamily="2" charset="2"/>
            <a:buChar char="Ø"/>
          </a:pPr>
          <a:r>
            <a:rPr lang="en-US">
              <a:latin typeface="Calibri Light" panose="020F0302020204030204"/>
            </a:rPr>
            <a:t> </a:t>
          </a:r>
          <a:r>
            <a:rPr lang="en-US" b="1">
              <a:latin typeface="Calibri Light" panose="020F0302020204030204"/>
            </a:rPr>
            <a:t>Known for excellent employee perks</a:t>
          </a:r>
          <a:endParaRPr lang="en-US" b="1"/>
        </a:p>
      </dgm:t>
    </dgm:pt>
    <dgm:pt modelId="{FD96D8EB-A896-433D-A00E-402598FC2607}" type="parTrans" cxnId="{67CD6C06-B95D-4A4B-9754-834B0F013973}">
      <dgm:prSet/>
      <dgm:spPr/>
      <dgm:t>
        <a:bodyPr/>
        <a:lstStyle/>
        <a:p>
          <a:endParaRPr lang="en-US"/>
        </a:p>
      </dgm:t>
    </dgm:pt>
    <dgm:pt modelId="{8BFA93BC-E40B-4B0D-A120-C91E86ECA895}" type="sibTrans" cxnId="{67CD6C06-B95D-4A4B-9754-834B0F013973}">
      <dgm:prSet/>
      <dgm:spPr/>
      <dgm:t>
        <a:bodyPr/>
        <a:lstStyle/>
        <a:p>
          <a:endParaRPr lang="en-US"/>
        </a:p>
      </dgm:t>
    </dgm:pt>
    <dgm:pt modelId="{90AEF9C6-0CEC-4692-A1DF-5ED1B53406A1}">
      <dgm:prSet/>
      <dgm:spPr/>
      <dgm:t>
        <a:bodyPr/>
        <a:lstStyle/>
        <a:p>
          <a:pPr rtl="0"/>
          <a:r>
            <a:rPr lang="en-US" b="1">
              <a:latin typeface="Calibri Light" panose="020F0302020204030204"/>
            </a:rPr>
            <a:t>Continue to attract top talent</a:t>
          </a:r>
          <a:endParaRPr lang="en-US" b="1"/>
        </a:p>
      </dgm:t>
    </dgm:pt>
    <dgm:pt modelId="{7A754C3B-F6CF-4E1D-9DBA-DDEFAF2D539C}" type="parTrans" cxnId="{FA0E6863-E168-4ABB-9B53-0EF4F4DEC45A}">
      <dgm:prSet/>
      <dgm:spPr/>
      <dgm:t>
        <a:bodyPr/>
        <a:lstStyle/>
        <a:p>
          <a:endParaRPr lang="en-US"/>
        </a:p>
      </dgm:t>
    </dgm:pt>
    <dgm:pt modelId="{34E4F871-9C6B-4F64-AA12-66487E257446}" type="sibTrans" cxnId="{FA0E6863-E168-4ABB-9B53-0EF4F4DEC45A}">
      <dgm:prSet/>
      <dgm:spPr/>
      <dgm:t>
        <a:bodyPr/>
        <a:lstStyle/>
        <a:p>
          <a:endParaRPr lang="en-US"/>
        </a:p>
      </dgm:t>
    </dgm:pt>
    <dgm:pt modelId="{A6C58DF4-D3E6-42DF-BD31-677E85120D66}">
      <dgm:prSet/>
      <dgm:spPr/>
      <dgm:t>
        <a:bodyPr/>
        <a:lstStyle/>
        <a:p>
          <a:pPr rtl="0"/>
          <a:r>
            <a:rPr lang="en-US" b="1">
              <a:latin typeface="Calibri Light" panose="020F0302020204030204"/>
            </a:rPr>
            <a:t>Avoid complacency in providing attractive benefits</a:t>
          </a:r>
          <a:endParaRPr lang="en-US" b="1"/>
        </a:p>
      </dgm:t>
    </dgm:pt>
    <dgm:pt modelId="{D05F8ADF-3F16-42D3-A65B-348EA3F1D561}" type="parTrans" cxnId="{19B81B54-AC1E-4DF8-B468-5C8344A43ABC}">
      <dgm:prSet/>
      <dgm:spPr/>
      <dgm:t>
        <a:bodyPr/>
        <a:lstStyle/>
        <a:p>
          <a:endParaRPr lang="en-US"/>
        </a:p>
      </dgm:t>
    </dgm:pt>
    <dgm:pt modelId="{AA037A7C-C104-4190-AFF0-BBEC119F85B9}" type="sibTrans" cxnId="{19B81B54-AC1E-4DF8-B468-5C8344A43ABC}">
      <dgm:prSet/>
      <dgm:spPr/>
      <dgm:t>
        <a:bodyPr/>
        <a:lstStyle/>
        <a:p>
          <a:endParaRPr lang="en-US"/>
        </a:p>
      </dgm:t>
    </dgm:pt>
    <dgm:pt modelId="{3F4FFB21-66B1-4C00-82A7-4C621BB4098C}" type="pres">
      <dgm:prSet presAssocID="{44C9181C-F96B-4AF3-901A-20EC38F515F1}" presName="Name0" presStyleCnt="0">
        <dgm:presLayoutVars>
          <dgm:dir/>
          <dgm:resizeHandles val="exact"/>
        </dgm:presLayoutVars>
      </dgm:prSet>
      <dgm:spPr/>
    </dgm:pt>
    <dgm:pt modelId="{2D76A480-5D74-47DB-8421-B78096A4DE6C}" type="pres">
      <dgm:prSet presAssocID="{44C9181C-F96B-4AF3-901A-20EC38F515F1}" presName="fgShape" presStyleLbl="fgShp" presStyleIdx="0" presStyleCnt="1"/>
      <dgm:spPr/>
    </dgm:pt>
    <dgm:pt modelId="{2CBA1CBD-ECD9-4996-9CBE-0C6E02E3F39B}" type="pres">
      <dgm:prSet presAssocID="{44C9181C-F96B-4AF3-901A-20EC38F515F1}" presName="linComp" presStyleCnt="0"/>
      <dgm:spPr/>
    </dgm:pt>
    <dgm:pt modelId="{6850B65A-7948-4CF4-A259-75A6CB1BCC74}" type="pres">
      <dgm:prSet presAssocID="{6C9160F6-5F73-4CB2-B1AD-54BEF1CA7825}" presName="compNode" presStyleCnt="0"/>
      <dgm:spPr/>
    </dgm:pt>
    <dgm:pt modelId="{DD307C33-A1AF-45EF-AFF6-F91035AEAE4C}" type="pres">
      <dgm:prSet presAssocID="{6C9160F6-5F73-4CB2-B1AD-54BEF1CA7825}" presName="bkgdShape" presStyleLbl="node1" presStyleIdx="0" presStyleCnt="2"/>
      <dgm:spPr/>
    </dgm:pt>
    <dgm:pt modelId="{13F88717-9B1F-47C0-B6D3-26875BCC0531}" type="pres">
      <dgm:prSet presAssocID="{6C9160F6-5F73-4CB2-B1AD-54BEF1CA7825}" presName="nodeTx" presStyleLbl="node1" presStyleIdx="0" presStyleCnt="2">
        <dgm:presLayoutVars>
          <dgm:bulletEnabled val="1"/>
        </dgm:presLayoutVars>
      </dgm:prSet>
      <dgm:spPr/>
    </dgm:pt>
    <dgm:pt modelId="{E269541E-82F6-45EF-A885-13706618CA99}" type="pres">
      <dgm:prSet presAssocID="{6C9160F6-5F73-4CB2-B1AD-54BEF1CA7825}" presName="invisiNode" presStyleLbl="node1" presStyleIdx="0" presStyleCnt="2"/>
      <dgm:spPr/>
    </dgm:pt>
    <dgm:pt modelId="{9DB0BA28-F1F4-41C8-987A-6E9443349014}" type="pres">
      <dgm:prSet presAssocID="{6C9160F6-5F73-4CB2-B1AD-54BEF1CA7825}"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uscular arm with solid fill"/>
        </a:ext>
      </dgm:extLst>
    </dgm:pt>
    <dgm:pt modelId="{9699DCDD-93C5-481E-8727-B016AC2CE37E}" type="pres">
      <dgm:prSet presAssocID="{2B5B544E-7ED2-41EB-9DA4-00449A8EDF86}" presName="sibTrans" presStyleLbl="sibTrans2D1" presStyleIdx="0" presStyleCnt="0"/>
      <dgm:spPr/>
    </dgm:pt>
    <dgm:pt modelId="{FF2F9EBF-C0D6-4BC2-B536-144823DF2D89}" type="pres">
      <dgm:prSet presAssocID="{F1BE4F76-1742-4B27-8E2C-D629A7E6047F}" presName="compNode" presStyleCnt="0"/>
      <dgm:spPr/>
    </dgm:pt>
    <dgm:pt modelId="{5315416C-76E9-42C3-8307-1415D81E452A}" type="pres">
      <dgm:prSet presAssocID="{F1BE4F76-1742-4B27-8E2C-D629A7E6047F}" presName="bkgdShape" presStyleLbl="node1" presStyleIdx="1" presStyleCnt="2"/>
      <dgm:spPr/>
    </dgm:pt>
    <dgm:pt modelId="{4043AE01-0898-4021-967C-61D965BAF6D8}" type="pres">
      <dgm:prSet presAssocID="{F1BE4F76-1742-4B27-8E2C-D629A7E6047F}" presName="nodeTx" presStyleLbl="node1" presStyleIdx="1" presStyleCnt="2">
        <dgm:presLayoutVars>
          <dgm:bulletEnabled val="1"/>
        </dgm:presLayoutVars>
      </dgm:prSet>
      <dgm:spPr/>
    </dgm:pt>
    <dgm:pt modelId="{58070920-36A4-4A99-954E-FB649ACF8649}" type="pres">
      <dgm:prSet presAssocID="{F1BE4F76-1742-4B27-8E2C-D629A7E6047F}" presName="invisiNode" presStyleLbl="node1" presStyleIdx="1" presStyleCnt="2"/>
      <dgm:spPr/>
    </dgm:pt>
    <dgm:pt modelId="{AF526F1D-F5F5-48C1-A2F6-835C1AAF718C}" type="pres">
      <dgm:prSet presAssocID="{F1BE4F76-1742-4B27-8E2C-D629A7E6047F}" presName="imagNode"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bulb with solid fill"/>
        </a:ext>
      </dgm:extLst>
    </dgm:pt>
  </dgm:ptLst>
  <dgm:cxnLst>
    <dgm:cxn modelId="{67CD6C06-B95D-4A4B-9754-834B0F013973}" srcId="{F1BE4F76-1742-4B27-8E2C-D629A7E6047F}" destId="{03196E70-7C9C-4757-A047-6FD1A5CDFD71}" srcOrd="0" destOrd="0" parTransId="{FD96D8EB-A896-433D-A00E-402598FC2607}" sibTransId="{8BFA93BC-E40B-4B0D-A120-C91E86ECA895}"/>
    <dgm:cxn modelId="{CB028907-C376-4740-ADC0-AA4C2E9E4DFA}" type="presOf" srcId="{A6C58DF4-D3E6-42DF-BD31-677E85120D66}" destId="{5315416C-76E9-42C3-8307-1415D81E452A}" srcOrd="0" destOrd="3" presId="urn:microsoft.com/office/officeart/2005/8/layout/hList7"/>
    <dgm:cxn modelId="{1852280E-651B-4BA7-81C3-AB1400C26E97}" type="presOf" srcId="{03196E70-7C9C-4757-A047-6FD1A5CDFD71}" destId="{5315416C-76E9-42C3-8307-1415D81E452A}" srcOrd="0" destOrd="1" presId="urn:microsoft.com/office/officeart/2005/8/layout/hList7"/>
    <dgm:cxn modelId="{869E6014-B781-4208-889C-7E9E95243B8C}" type="presOf" srcId="{F1BE4F76-1742-4B27-8E2C-D629A7E6047F}" destId="{5315416C-76E9-42C3-8307-1415D81E452A}" srcOrd="0" destOrd="0" presId="urn:microsoft.com/office/officeart/2005/8/layout/hList7"/>
    <dgm:cxn modelId="{5F951A18-B30E-4856-8D85-93B5581F221F}" type="presOf" srcId="{D980E460-40D5-43A3-A8DC-491C467F9F6B}" destId="{DD307C33-A1AF-45EF-AFF6-F91035AEAE4C}" srcOrd="0" destOrd="3" presId="urn:microsoft.com/office/officeart/2005/8/layout/hList7"/>
    <dgm:cxn modelId="{684C551A-5645-4CE5-9C15-45208BC259F8}" type="presOf" srcId="{2159D61D-366F-4FCD-AAF0-A2A598B75EF8}" destId="{13F88717-9B1F-47C0-B6D3-26875BCC0531}" srcOrd="1" destOrd="2" presId="urn:microsoft.com/office/officeart/2005/8/layout/hList7"/>
    <dgm:cxn modelId="{0F04671E-2B10-48FC-8380-11A1DA1EE356}" srcId="{9B75A835-4329-446A-A45C-2958F50DC961}" destId="{D980E460-40D5-43A3-A8DC-491C467F9F6B}" srcOrd="1" destOrd="0" parTransId="{2EA61D1A-F15F-4BEE-8D11-77BA282942D6}" sibTransId="{8E21845D-BE68-4B6C-B678-DC3B38AB54BE}"/>
    <dgm:cxn modelId="{78E6982E-1A45-42E3-8B88-F8104B911F29}" type="presOf" srcId="{9B75A835-4329-446A-A45C-2958F50DC961}" destId="{13F88717-9B1F-47C0-B6D3-26875BCC0531}" srcOrd="1" destOrd="1" presId="urn:microsoft.com/office/officeart/2005/8/layout/hList7"/>
    <dgm:cxn modelId="{0C706D42-975B-43B7-9CF7-2D0246A447C5}" srcId="{44C9181C-F96B-4AF3-901A-20EC38F515F1}" destId="{6C9160F6-5F73-4CB2-B1AD-54BEF1CA7825}" srcOrd="0" destOrd="0" parTransId="{B7FF6A26-5FB2-4744-86BC-D9A8A7565048}" sibTransId="{2B5B544E-7ED2-41EB-9DA4-00449A8EDF86}"/>
    <dgm:cxn modelId="{7A63004C-4D10-43A6-A287-B094C3439029}" type="presOf" srcId="{6C9160F6-5F73-4CB2-B1AD-54BEF1CA7825}" destId="{DD307C33-A1AF-45EF-AFF6-F91035AEAE4C}" srcOrd="0" destOrd="0" presId="urn:microsoft.com/office/officeart/2005/8/layout/hList7"/>
    <dgm:cxn modelId="{87989C52-412F-4109-A378-543FE7F3C85E}" type="presOf" srcId="{9B75A835-4329-446A-A45C-2958F50DC961}" destId="{DD307C33-A1AF-45EF-AFF6-F91035AEAE4C}" srcOrd="0" destOrd="1" presId="urn:microsoft.com/office/officeart/2005/8/layout/hList7"/>
    <dgm:cxn modelId="{19B81B54-AC1E-4DF8-B468-5C8344A43ABC}" srcId="{03196E70-7C9C-4757-A047-6FD1A5CDFD71}" destId="{A6C58DF4-D3E6-42DF-BD31-677E85120D66}" srcOrd="1" destOrd="0" parTransId="{D05F8ADF-3F16-42D3-A65B-348EA3F1D561}" sibTransId="{AA037A7C-C104-4190-AFF0-BBEC119F85B9}"/>
    <dgm:cxn modelId="{AAA5845B-388A-496C-A4DE-355089AB6E13}" type="presOf" srcId="{90AEF9C6-0CEC-4692-A1DF-5ED1B53406A1}" destId="{4043AE01-0898-4021-967C-61D965BAF6D8}" srcOrd="1" destOrd="2" presId="urn:microsoft.com/office/officeart/2005/8/layout/hList7"/>
    <dgm:cxn modelId="{03869861-8D26-4E5B-8E50-BB9F83EAACD5}" type="presOf" srcId="{F1BE4F76-1742-4B27-8E2C-D629A7E6047F}" destId="{4043AE01-0898-4021-967C-61D965BAF6D8}" srcOrd="1" destOrd="0" presId="urn:microsoft.com/office/officeart/2005/8/layout/hList7"/>
    <dgm:cxn modelId="{FA0E6863-E168-4ABB-9B53-0EF4F4DEC45A}" srcId="{03196E70-7C9C-4757-A047-6FD1A5CDFD71}" destId="{90AEF9C6-0CEC-4692-A1DF-5ED1B53406A1}" srcOrd="0" destOrd="0" parTransId="{7A754C3B-F6CF-4E1D-9DBA-DDEFAF2D539C}" sibTransId="{34E4F871-9C6B-4F64-AA12-66487E257446}"/>
    <dgm:cxn modelId="{C083BD6A-D5C0-4137-AF99-02B31DE63856}" srcId="{6C9160F6-5F73-4CB2-B1AD-54BEF1CA7825}" destId="{9B75A835-4329-446A-A45C-2958F50DC961}" srcOrd="0" destOrd="0" parTransId="{9F025BAC-60C7-4E9B-9736-FED2B4A0EF2F}" sibTransId="{C3213CB2-0807-46F9-8806-FE52711A1741}"/>
    <dgm:cxn modelId="{383ED079-A10D-48DC-B4EB-E3C9CA1203E8}" type="presOf" srcId="{44C9181C-F96B-4AF3-901A-20EC38F515F1}" destId="{3F4FFB21-66B1-4C00-82A7-4C621BB4098C}" srcOrd="0" destOrd="0" presId="urn:microsoft.com/office/officeart/2005/8/layout/hList7"/>
    <dgm:cxn modelId="{441CDA7A-352C-4B59-B5B0-8DDE3C005D78}" type="presOf" srcId="{D980E460-40D5-43A3-A8DC-491C467F9F6B}" destId="{13F88717-9B1F-47C0-B6D3-26875BCC0531}" srcOrd="1" destOrd="3" presId="urn:microsoft.com/office/officeart/2005/8/layout/hList7"/>
    <dgm:cxn modelId="{4360CD7D-D892-4A20-89D3-956F20649CEB}" type="presOf" srcId="{03196E70-7C9C-4757-A047-6FD1A5CDFD71}" destId="{4043AE01-0898-4021-967C-61D965BAF6D8}" srcOrd="1" destOrd="1" presId="urn:microsoft.com/office/officeart/2005/8/layout/hList7"/>
    <dgm:cxn modelId="{7ECC8F83-3757-47B4-A667-FA155E03F739}" type="presOf" srcId="{90AEF9C6-0CEC-4692-A1DF-5ED1B53406A1}" destId="{5315416C-76E9-42C3-8307-1415D81E452A}" srcOrd="0" destOrd="2" presId="urn:microsoft.com/office/officeart/2005/8/layout/hList7"/>
    <dgm:cxn modelId="{AD7E9585-09AB-4C78-AB4E-F147416E9571}" type="presOf" srcId="{A6C58DF4-D3E6-42DF-BD31-677E85120D66}" destId="{4043AE01-0898-4021-967C-61D965BAF6D8}" srcOrd="1" destOrd="3" presId="urn:microsoft.com/office/officeart/2005/8/layout/hList7"/>
    <dgm:cxn modelId="{D0746A8B-0A84-41DC-B269-08C211F92536}" srcId="{9B75A835-4329-446A-A45C-2958F50DC961}" destId="{2159D61D-366F-4FCD-AAF0-A2A598B75EF8}" srcOrd="0" destOrd="0" parTransId="{79926981-6BD5-4E54-86FA-E1514E1A0C2A}" sibTransId="{95BDD53F-22D1-447A-9688-2620489802F4}"/>
    <dgm:cxn modelId="{8AB8308C-62DF-41E4-B39D-FE862838150F}" type="presOf" srcId="{6C9160F6-5F73-4CB2-B1AD-54BEF1CA7825}" destId="{13F88717-9B1F-47C0-B6D3-26875BCC0531}" srcOrd="1" destOrd="0" presId="urn:microsoft.com/office/officeart/2005/8/layout/hList7"/>
    <dgm:cxn modelId="{62C66A8E-61F6-415A-ACD2-196EF13347ED}" type="presOf" srcId="{2B5B544E-7ED2-41EB-9DA4-00449A8EDF86}" destId="{9699DCDD-93C5-481E-8727-B016AC2CE37E}" srcOrd="0" destOrd="0" presId="urn:microsoft.com/office/officeart/2005/8/layout/hList7"/>
    <dgm:cxn modelId="{46CBB8A4-56D7-457F-BDE8-28B3942FD666}" type="presOf" srcId="{2159D61D-366F-4FCD-AAF0-A2A598B75EF8}" destId="{DD307C33-A1AF-45EF-AFF6-F91035AEAE4C}" srcOrd="0" destOrd="2" presId="urn:microsoft.com/office/officeart/2005/8/layout/hList7"/>
    <dgm:cxn modelId="{AF9769B6-F953-499E-A52D-AACAE44DAC5D}" srcId="{44C9181C-F96B-4AF3-901A-20EC38F515F1}" destId="{F1BE4F76-1742-4B27-8E2C-D629A7E6047F}" srcOrd="1" destOrd="0" parTransId="{05956497-D580-4D5F-8EEB-DAA585491835}" sibTransId="{E134BC10-6E00-4E03-8D75-5F7B24D881C8}"/>
    <dgm:cxn modelId="{A2D1F617-14E5-476F-8F28-484F48F0390B}" type="presParOf" srcId="{3F4FFB21-66B1-4C00-82A7-4C621BB4098C}" destId="{2D76A480-5D74-47DB-8421-B78096A4DE6C}" srcOrd="0" destOrd="0" presId="urn:microsoft.com/office/officeart/2005/8/layout/hList7"/>
    <dgm:cxn modelId="{A83349A9-A178-4682-9864-69A768C8BC23}" type="presParOf" srcId="{3F4FFB21-66B1-4C00-82A7-4C621BB4098C}" destId="{2CBA1CBD-ECD9-4996-9CBE-0C6E02E3F39B}" srcOrd="1" destOrd="0" presId="urn:microsoft.com/office/officeart/2005/8/layout/hList7"/>
    <dgm:cxn modelId="{60907A7C-59A3-4183-8330-87287B44611D}" type="presParOf" srcId="{2CBA1CBD-ECD9-4996-9CBE-0C6E02E3F39B}" destId="{6850B65A-7948-4CF4-A259-75A6CB1BCC74}" srcOrd="0" destOrd="0" presId="urn:microsoft.com/office/officeart/2005/8/layout/hList7"/>
    <dgm:cxn modelId="{5DA6CA74-BC98-4E23-998B-0AF1BEB9488A}" type="presParOf" srcId="{6850B65A-7948-4CF4-A259-75A6CB1BCC74}" destId="{DD307C33-A1AF-45EF-AFF6-F91035AEAE4C}" srcOrd="0" destOrd="0" presId="urn:microsoft.com/office/officeart/2005/8/layout/hList7"/>
    <dgm:cxn modelId="{6518CDFB-4095-448A-9B73-F08319F4BDF0}" type="presParOf" srcId="{6850B65A-7948-4CF4-A259-75A6CB1BCC74}" destId="{13F88717-9B1F-47C0-B6D3-26875BCC0531}" srcOrd="1" destOrd="0" presId="urn:microsoft.com/office/officeart/2005/8/layout/hList7"/>
    <dgm:cxn modelId="{4EBB983E-F5D2-4DF3-B090-010C743E470D}" type="presParOf" srcId="{6850B65A-7948-4CF4-A259-75A6CB1BCC74}" destId="{E269541E-82F6-45EF-A885-13706618CA99}" srcOrd="2" destOrd="0" presId="urn:microsoft.com/office/officeart/2005/8/layout/hList7"/>
    <dgm:cxn modelId="{A2497AA6-1FED-458A-A0C1-EF8BEE22B989}" type="presParOf" srcId="{6850B65A-7948-4CF4-A259-75A6CB1BCC74}" destId="{9DB0BA28-F1F4-41C8-987A-6E9443349014}" srcOrd="3" destOrd="0" presId="urn:microsoft.com/office/officeart/2005/8/layout/hList7"/>
    <dgm:cxn modelId="{F5B460DF-8761-4EC4-8B0F-3E58966BD92A}" type="presParOf" srcId="{2CBA1CBD-ECD9-4996-9CBE-0C6E02E3F39B}" destId="{9699DCDD-93C5-481E-8727-B016AC2CE37E}" srcOrd="1" destOrd="0" presId="urn:microsoft.com/office/officeart/2005/8/layout/hList7"/>
    <dgm:cxn modelId="{4068DB78-3BB8-4431-8559-584286586987}" type="presParOf" srcId="{2CBA1CBD-ECD9-4996-9CBE-0C6E02E3F39B}" destId="{FF2F9EBF-C0D6-4BC2-B536-144823DF2D89}" srcOrd="2" destOrd="0" presId="urn:microsoft.com/office/officeart/2005/8/layout/hList7"/>
    <dgm:cxn modelId="{05A7A103-3927-46F0-9928-FA5C6297F541}" type="presParOf" srcId="{FF2F9EBF-C0D6-4BC2-B536-144823DF2D89}" destId="{5315416C-76E9-42C3-8307-1415D81E452A}" srcOrd="0" destOrd="0" presId="urn:microsoft.com/office/officeart/2005/8/layout/hList7"/>
    <dgm:cxn modelId="{89B0B1AF-D44C-4D39-AD74-F666BE3F471D}" type="presParOf" srcId="{FF2F9EBF-C0D6-4BC2-B536-144823DF2D89}" destId="{4043AE01-0898-4021-967C-61D965BAF6D8}" srcOrd="1" destOrd="0" presId="urn:microsoft.com/office/officeart/2005/8/layout/hList7"/>
    <dgm:cxn modelId="{2FD01302-E933-4D66-BDFF-4518E710437A}" type="presParOf" srcId="{FF2F9EBF-C0D6-4BC2-B536-144823DF2D89}" destId="{58070920-36A4-4A99-954E-FB649ACF8649}" srcOrd="2" destOrd="0" presId="urn:microsoft.com/office/officeart/2005/8/layout/hList7"/>
    <dgm:cxn modelId="{B054C83F-509C-4684-A688-9E8506A6572B}" type="presParOf" srcId="{FF2F9EBF-C0D6-4BC2-B536-144823DF2D89}" destId="{AF526F1D-F5F5-48C1-A2F6-835C1AAF718C}"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C9181C-F96B-4AF3-901A-20EC38F515F1}" type="doc">
      <dgm:prSet loTypeId="urn:microsoft.com/office/officeart/2005/8/layout/hList7" loCatId="list" qsTypeId="urn:microsoft.com/office/officeart/2005/8/quickstyle/simple5" qsCatId="simple" csTypeId="urn:microsoft.com/office/officeart/2005/8/colors/colorful5" csCatId="colorful" phldr="1"/>
      <dgm:spPr/>
      <dgm:t>
        <a:bodyPr/>
        <a:lstStyle/>
        <a:p>
          <a:endParaRPr lang="en-US"/>
        </a:p>
      </dgm:t>
    </dgm:pt>
    <dgm:pt modelId="{6C9160F6-5F73-4CB2-B1AD-54BEF1CA7825}">
      <dgm:prSet phldr="0">
        <dgm:style>
          <a:lnRef idx="1">
            <a:schemeClr val="accent4"/>
          </a:lnRef>
          <a:fillRef idx="2">
            <a:schemeClr val="accent4"/>
          </a:fillRef>
          <a:effectRef idx="1">
            <a:schemeClr val="accent4"/>
          </a:effectRef>
          <a:fontRef idx="minor">
            <a:schemeClr val="dk1"/>
          </a:fontRef>
        </dgm:style>
      </dgm:prSet>
      <dgm:spPr/>
      <dgm:t>
        <a:bodyPr/>
        <a:lstStyle/>
        <a:p>
          <a:pPr rtl="0">
            <a:buNone/>
          </a:pPr>
          <a:r>
            <a:rPr lang="en-US">
              <a:latin typeface="Calibri Light" panose="020F0302020204030204"/>
            </a:rPr>
            <a:t>Mitigate Weaknesses</a:t>
          </a:r>
          <a:endParaRPr lang="en-US"/>
        </a:p>
      </dgm:t>
    </dgm:pt>
    <dgm:pt modelId="{B7FF6A26-5FB2-4744-86BC-D9A8A7565048}" type="parTrans" cxnId="{0C706D42-975B-43B7-9CF7-2D0246A447C5}">
      <dgm:prSet/>
      <dgm:spPr/>
      <dgm:t>
        <a:bodyPr/>
        <a:lstStyle/>
        <a:p>
          <a:endParaRPr lang="en-US"/>
        </a:p>
      </dgm:t>
    </dgm:pt>
    <dgm:pt modelId="{2B5B544E-7ED2-41EB-9DA4-00449A8EDF86}" type="sibTrans" cxnId="{0C706D42-975B-43B7-9CF7-2D0246A447C5}">
      <dgm:prSet/>
      <dgm:spPr/>
      <dgm:t>
        <a:bodyPr/>
        <a:lstStyle/>
        <a:p>
          <a:endParaRPr lang="en-US"/>
        </a:p>
      </dgm:t>
    </dgm:pt>
    <dgm:pt modelId="{9B75A835-4329-446A-A45C-2958F50DC961}">
      <dgm:prSet phldr="0">
        <dgm:style>
          <a:lnRef idx="1">
            <a:schemeClr val="accent4"/>
          </a:lnRef>
          <a:fillRef idx="2">
            <a:schemeClr val="accent4"/>
          </a:fillRef>
          <a:effectRef idx="1">
            <a:schemeClr val="accent4"/>
          </a:effectRef>
          <a:fontRef idx="minor">
            <a:schemeClr val="dk1"/>
          </a:fontRef>
        </dgm:style>
      </dgm:prSet>
      <dgm:spPr/>
      <dgm:t>
        <a:bodyPr/>
        <a:lstStyle/>
        <a:p>
          <a:pPr rtl="0">
            <a:buFont typeface="Wingdings" panose="05000000000000000000" pitchFamily="2" charset="2"/>
            <a:buChar char="Ø"/>
          </a:pPr>
          <a:r>
            <a:rPr lang="en-US">
              <a:latin typeface="Calibri Light" panose="020F0302020204030204"/>
            </a:rPr>
            <a:t> Weakness</a:t>
          </a:r>
          <a:endParaRPr lang="en-US"/>
        </a:p>
      </dgm:t>
    </dgm:pt>
    <dgm:pt modelId="{9F025BAC-60C7-4E9B-9736-FED2B4A0EF2F}" type="parTrans" cxnId="{C083BD6A-D5C0-4137-AF99-02B31DE63856}">
      <dgm:prSet/>
      <dgm:spPr/>
      <dgm:t>
        <a:bodyPr/>
        <a:lstStyle/>
        <a:p>
          <a:endParaRPr lang="en-US"/>
        </a:p>
      </dgm:t>
    </dgm:pt>
    <dgm:pt modelId="{C3213CB2-0807-46F9-8806-FE52711A1741}" type="sibTrans" cxnId="{C083BD6A-D5C0-4137-AF99-02B31DE63856}">
      <dgm:prSet/>
      <dgm:spPr/>
      <dgm:t>
        <a:bodyPr/>
        <a:lstStyle/>
        <a:p>
          <a:endParaRPr lang="en-US"/>
        </a:p>
      </dgm:t>
    </dgm:pt>
    <dgm:pt modelId="{2159D61D-366F-4FCD-AAF0-A2A598B75EF8}">
      <dgm:prSet phldr="0">
        <dgm:style>
          <a:lnRef idx="1">
            <a:schemeClr val="accent4"/>
          </a:lnRef>
          <a:fillRef idx="2">
            <a:schemeClr val="accent4"/>
          </a:fillRef>
          <a:effectRef idx="1">
            <a:schemeClr val="accent4"/>
          </a:effectRef>
          <a:fontRef idx="minor">
            <a:schemeClr val="dk1"/>
          </a:fontRef>
        </dgm:style>
      </dgm:prSet>
      <dgm:spPr/>
      <dgm:t>
        <a:bodyPr/>
        <a:lstStyle/>
        <a:p>
          <a:pPr rtl="0"/>
          <a:r>
            <a:rPr lang="en-US">
              <a:latin typeface="Calibri Light" panose="020F0302020204030204"/>
            </a:rPr>
            <a:t>Restructure employee wellbeing programs </a:t>
          </a:r>
          <a:endParaRPr lang="en-US"/>
        </a:p>
      </dgm:t>
    </dgm:pt>
    <dgm:pt modelId="{79926981-6BD5-4E54-86FA-E1514E1A0C2A}" type="parTrans" cxnId="{D0746A8B-0A84-41DC-B269-08C211F92536}">
      <dgm:prSet/>
      <dgm:spPr/>
      <dgm:t>
        <a:bodyPr/>
        <a:lstStyle/>
        <a:p>
          <a:endParaRPr lang="en-US"/>
        </a:p>
      </dgm:t>
    </dgm:pt>
    <dgm:pt modelId="{95BDD53F-22D1-447A-9688-2620489802F4}" type="sibTrans" cxnId="{D0746A8B-0A84-41DC-B269-08C211F92536}">
      <dgm:prSet/>
      <dgm:spPr/>
      <dgm:t>
        <a:bodyPr/>
        <a:lstStyle/>
        <a:p>
          <a:endParaRPr lang="en-US"/>
        </a:p>
      </dgm:t>
    </dgm:pt>
    <dgm:pt modelId="{D980E460-40D5-43A3-A8DC-491C467F9F6B}">
      <dgm:prSet>
        <dgm:style>
          <a:lnRef idx="1">
            <a:schemeClr val="accent4"/>
          </a:lnRef>
          <a:fillRef idx="2">
            <a:schemeClr val="accent4"/>
          </a:fillRef>
          <a:effectRef idx="1">
            <a:schemeClr val="accent4"/>
          </a:effectRef>
          <a:fontRef idx="minor">
            <a:schemeClr val="dk1"/>
          </a:fontRef>
        </dgm:style>
      </dgm:prSet>
      <dgm:spPr/>
      <dgm:t>
        <a:bodyPr/>
        <a:lstStyle/>
        <a:p>
          <a:pPr rtl="0"/>
          <a:r>
            <a:rPr lang="en-US">
              <a:latin typeface="Calibri Light" panose="020F0302020204030204"/>
            </a:rPr>
            <a:t>Appointment of board of directors to oversee such programs </a:t>
          </a:r>
          <a:endParaRPr lang="en-US"/>
        </a:p>
      </dgm:t>
    </dgm:pt>
    <dgm:pt modelId="{2EA61D1A-F15F-4BEE-8D11-77BA282942D6}" type="parTrans" cxnId="{0F04671E-2B10-48FC-8380-11A1DA1EE356}">
      <dgm:prSet/>
      <dgm:spPr/>
      <dgm:t>
        <a:bodyPr/>
        <a:lstStyle/>
        <a:p>
          <a:endParaRPr lang="en-US"/>
        </a:p>
      </dgm:t>
    </dgm:pt>
    <dgm:pt modelId="{8E21845D-BE68-4B6C-B678-DC3B38AB54BE}" type="sibTrans" cxnId="{0F04671E-2B10-48FC-8380-11A1DA1EE356}">
      <dgm:prSet/>
      <dgm:spPr/>
      <dgm:t>
        <a:bodyPr/>
        <a:lstStyle/>
        <a:p>
          <a:endParaRPr lang="en-US"/>
        </a:p>
      </dgm:t>
    </dgm:pt>
    <dgm:pt modelId="{F1BE4F76-1742-4B27-8E2C-D629A7E6047F}">
      <dgm:prSet phldr="0"/>
      <dgm:spPr>
        <a:solidFill>
          <a:schemeClr val="accent2">
            <a:lumMod val="75000"/>
          </a:schemeClr>
        </a:solidFill>
      </dgm:spPr>
      <dgm:t>
        <a:bodyPr/>
        <a:lstStyle/>
        <a:p>
          <a:pPr rtl="0">
            <a:buNone/>
          </a:pPr>
          <a:r>
            <a:rPr lang="en-US">
              <a:latin typeface="Calibri Light" panose="020F0302020204030204"/>
            </a:rPr>
            <a:t>Mitigate Threats</a:t>
          </a:r>
          <a:endParaRPr lang="en-US"/>
        </a:p>
      </dgm:t>
    </dgm:pt>
    <dgm:pt modelId="{05956497-D580-4D5F-8EEB-DAA585491835}" type="parTrans" cxnId="{AF9769B6-F953-499E-A52D-AACAE44DAC5D}">
      <dgm:prSet/>
      <dgm:spPr/>
      <dgm:t>
        <a:bodyPr/>
        <a:lstStyle/>
        <a:p>
          <a:endParaRPr lang="en-US"/>
        </a:p>
      </dgm:t>
    </dgm:pt>
    <dgm:pt modelId="{E134BC10-6E00-4E03-8D75-5F7B24D881C8}" type="sibTrans" cxnId="{AF9769B6-F953-499E-A52D-AACAE44DAC5D}">
      <dgm:prSet/>
      <dgm:spPr/>
      <dgm:t>
        <a:bodyPr/>
        <a:lstStyle/>
        <a:p>
          <a:endParaRPr lang="en-US"/>
        </a:p>
      </dgm:t>
    </dgm:pt>
    <dgm:pt modelId="{03196E70-7C9C-4757-A047-6FD1A5CDFD71}">
      <dgm:prSet/>
      <dgm:spPr>
        <a:solidFill>
          <a:schemeClr val="accent2">
            <a:lumMod val="75000"/>
          </a:schemeClr>
        </a:solidFill>
      </dgm:spPr>
      <dgm:t>
        <a:bodyPr/>
        <a:lstStyle/>
        <a:p>
          <a:pPr rtl="0">
            <a:buFont typeface="Wingdings" panose="05000000000000000000" pitchFamily="2" charset="2"/>
            <a:buChar char="Ø"/>
          </a:pPr>
          <a:r>
            <a:rPr lang="en-US">
              <a:latin typeface="Calibri Light" panose="020F0302020204030204"/>
            </a:rPr>
            <a:t>Threat </a:t>
          </a:r>
          <a:endParaRPr lang="en-US"/>
        </a:p>
      </dgm:t>
    </dgm:pt>
    <dgm:pt modelId="{FD96D8EB-A896-433D-A00E-402598FC2607}" type="parTrans" cxnId="{67CD6C06-B95D-4A4B-9754-834B0F013973}">
      <dgm:prSet/>
      <dgm:spPr/>
      <dgm:t>
        <a:bodyPr/>
        <a:lstStyle/>
        <a:p>
          <a:endParaRPr lang="en-US"/>
        </a:p>
      </dgm:t>
    </dgm:pt>
    <dgm:pt modelId="{8BFA93BC-E40B-4B0D-A120-C91E86ECA895}" type="sibTrans" cxnId="{67CD6C06-B95D-4A4B-9754-834B0F013973}">
      <dgm:prSet/>
      <dgm:spPr/>
      <dgm:t>
        <a:bodyPr/>
        <a:lstStyle/>
        <a:p>
          <a:endParaRPr lang="en-US"/>
        </a:p>
      </dgm:t>
    </dgm:pt>
    <dgm:pt modelId="{90AEF9C6-0CEC-4692-A1DF-5ED1B53406A1}">
      <dgm:prSet/>
      <dgm:spPr>
        <a:solidFill>
          <a:schemeClr val="accent2">
            <a:lumMod val="75000"/>
          </a:schemeClr>
        </a:solidFill>
      </dgm:spPr>
      <dgm:t>
        <a:bodyPr/>
        <a:lstStyle/>
        <a:p>
          <a:pPr rtl="0"/>
          <a:r>
            <a:rPr lang="en-US">
              <a:latin typeface="Calibri Light" panose="020F0302020204030204"/>
            </a:rPr>
            <a:t>Innovation initiatives </a:t>
          </a:r>
          <a:endParaRPr lang="en-US"/>
        </a:p>
      </dgm:t>
    </dgm:pt>
    <dgm:pt modelId="{7A754C3B-F6CF-4E1D-9DBA-DDEFAF2D539C}" type="parTrans" cxnId="{FA0E6863-E168-4ABB-9B53-0EF4F4DEC45A}">
      <dgm:prSet/>
      <dgm:spPr/>
      <dgm:t>
        <a:bodyPr/>
        <a:lstStyle/>
        <a:p>
          <a:endParaRPr lang="en-US"/>
        </a:p>
      </dgm:t>
    </dgm:pt>
    <dgm:pt modelId="{34E4F871-9C6B-4F64-AA12-66487E257446}" type="sibTrans" cxnId="{FA0E6863-E168-4ABB-9B53-0EF4F4DEC45A}">
      <dgm:prSet/>
      <dgm:spPr/>
      <dgm:t>
        <a:bodyPr/>
        <a:lstStyle/>
        <a:p>
          <a:endParaRPr lang="en-US"/>
        </a:p>
      </dgm:t>
    </dgm:pt>
    <dgm:pt modelId="{A6C58DF4-D3E6-42DF-BD31-677E85120D66}">
      <dgm:prSet/>
      <dgm:spPr>
        <a:solidFill>
          <a:schemeClr val="accent2">
            <a:lumMod val="75000"/>
          </a:schemeClr>
        </a:solidFill>
      </dgm:spPr>
      <dgm:t>
        <a:bodyPr/>
        <a:lstStyle/>
        <a:p>
          <a:pPr rtl="0"/>
          <a:r>
            <a:rPr lang="en-US">
              <a:latin typeface="Calibri Light" panose="020F0302020204030204"/>
            </a:rPr>
            <a:t>Utilize resource capital for service enhancement and product development. </a:t>
          </a:r>
          <a:endParaRPr lang="en-US"/>
        </a:p>
      </dgm:t>
    </dgm:pt>
    <dgm:pt modelId="{D05F8ADF-3F16-42D3-A65B-348EA3F1D561}" type="parTrans" cxnId="{19B81B54-AC1E-4DF8-B468-5C8344A43ABC}">
      <dgm:prSet/>
      <dgm:spPr/>
      <dgm:t>
        <a:bodyPr/>
        <a:lstStyle/>
        <a:p>
          <a:endParaRPr lang="en-US"/>
        </a:p>
      </dgm:t>
    </dgm:pt>
    <dgm:pt modelId="{AA037A7C-C104-4190-AFF0-BBEC119F85B9}" type="sibTrans" cxnId="{19B81B54-AC1E-4DF8-B468-5C8344A43ABC}">
      <dgm:prSet/>
      <dgm:spPr/>
      <dgm:t>
        <a:bodyPr/>
        <a:lstStyle/>
        <a:p>
          <a:endParaRPr lang="en-US"/>
        </a:p>
      </dgm:t>
    </dgm:pt>
    <dgm:pt modelId="{352CAA3A-A9C7-4C09-88EC-475E553D30DB}">
      <dgm:prSet phldr="0"/>
      <dgm:spPr/>
      <dgm:t>
        <a:bodyPr/>
        <a:lstStyle/>
        <a:p>
          <a:pPr rtl="0"/>
          <a:r>
            <a:rPr lang="en-US">
              <a:latin typeface="Calibri Light" panose="020F0302020204030204"/>
            </a:rPr>
            <a:t>Provide structures for worklife balance </a:t>
          </a:r>
        </a:p>
      </dgm:t>
    </dgm:pt>
    <dgm:pt modelId="{63826E35-A9B6-492D-8F44-2CC12720D55B}" type="parTrans" cxnId="{5C75ECD4-CA96-429B-8D1D-A3145F4D2BC6}">
      <dgm:prSet/>
      <dgm:spPr/>
    </dgm:pt>
    <dgm:pt modelId="{A68BEAE3-17E4-43DA-99B5-60553BE39175}" type="sibTrans" cxnId="{5C75ECD4-CA96-429B-8D1D-A3145F4D2BC6}">
      <dgm:prSet/>
      <dgm:spPr/>
    </dgm:pt>
    <dgm:pt modelId="{E90C144F-9A0D-4EC7-BC03-FF411A1327CE}">
      <dgm:prSet phldr="0"/>
      <dgm:spPr/>
      <dgm:t>
        <a:bodyPr/>
        <a:lstStyle/>
        <a:p>
          <a:pPr rtl="0"/>
          <a:r>
            <a:rPr lang="en-US">
              <a:latin typeface="Calibri Light" panose="020F0302020204030204"/>
            </a:rPr>
            <a:t>Eliminate avenues of stress &amp; outdated strategies </a:t>
          </a:r>
        </a:p>
      </dgm:t>
    </dgm:pt>
    <dgm:pt modelId="{EF6EDC6D-80F4-42E2-9BCB-777B7C73A40B}" type="parTrans" cxnId="{8FDD957D-2591-4C18-A891-91A107B8E7CB}">
      <dgm:prSet/>
      <dgm:spPr/>
    </dgm:pt>
    <dgm:pt modelId="{DDA4F46D-BDDF-45D5-A718-7DEA170D6373}" type="sibTrans" cxnId="{8FDD957D-2591-4C18-A891-91A107B8E7CB}">
      <dgm:prSet/>
      <dgm:spPr/>
    </dgm:pt>
    <dgm:pt modelId="{3F4FFB21-66B1-4C00-82A7-4C621BB4098C}" type="pres">
      <dgm:prSet presAssocID="{44C9181C-F96B-4AF3-901A-20EC38F515F1}" presName="Name0" presStyleCnt="0">
        <dgm:presLayoutVars>
          <dgm:dir/>
          <dgm:resizeHandles val="exact"/>
        </dgm:presLayoutVars>
      </dgm:prSet>
      <dgm:spPr/>
    </dgm:pt>
    <dgm:pt modelId="{2D76A480-5D74-47DB-8421-B78096A4DE6C}" type="pres">
      <dgm:prSet presAssocID="{44C9181C-F96B-4AF3-901A-20EC38F515F1}" presName="fgShape" presStyleLbl="fgShp" presStyleIdx="0" presStyleCnt="1"/>
      <dgm:spPr/>
    </dgm:pt>
    <dgm:pt modelId="{2CBA1CBD-ECD9-4996-9CBE-0C6E02E3F39B}" type="pres">
      <dgm:prSet presAssocID="{44C9181C-F96B-4AF3-901A-20EC38F515F1}" presName="linComp" presStyleCnt="0"/>
      <dgm:spPr/>
    </dgm:pt>
    <dgm:pt modelId="{6850B65A-7948-4CF4-A259-75A6CB1BCC74}" type="pres">
      <dgm:prSet presAssocID="{6C9160F6-5F73-4CB2-B1AD-54BEF1CA7825}" presName="compNode" presStyleCnt="0"/>
      <dgm:spPr/>
    </dgm:pt>
    <dgm:pt modelId="{DD307C33-A1AF-45EF-AFF6-F91035AEAE4C}" type="pres">
      <dgm:prSet presAssocID="{6C9160F6-5F73-4CB2-B1AD-54BEF1CA7825}" presName="bkgdShape" presStyleLbl="node1" presStyleIdx="0" presStyleCnt="2"/>
      <dgm:spPr/>
    </dgm:pt>
    <dgm:pt modelId="{13F88717-9B1F-47C0-B6D3-26875BCC0531}" type="pres">
      <dgm:prSet presAssocID="{6C9160F6-5F73-4CB2-B1AD-54BEF1CA7825}" presName="nodeTx" presStyleLbl="node1" presStyleIdx="0" presStyleCnt="2">
        <dgm:presLayoutVars>
          <dgm:bulletEnabled val="1"/>
        </dgm:presLayoutVars>
      </dgm:prSet>
      <dgm:spPr/>
    </dgm:pt>
    <dgm:pt modelId="{E269541E-82F6-45EF-A885-13706618CA99}" type="pres">
      <dgm:prSet presAssocID="{6C9160F6-5F73-4CB2-B1AD-54BEF1CA7825}" presName="invisiNode" presStyleLbl="node1" presStyleIdx="0" presStyleCnt="2"/>
      <dgm:spPr/>
    </dgm:pt>
    <dgm:pt modelId="{9DB0BA28-F1F4-41C8-987A-6E9443349014}" type="pres">
      <dgm:prSet presAssocID="{6C9160F6-5F73-4CB2-B1AD-54BEF1CA7825}"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ad face outline with solid fill"/>
        </a:ext>
      </dgm:extLst>
    </dgm:pt>
    <dgm:pt modelId="{9699DCDD-93C5-481E-8727-B016AC2CE37E}" type="pres">
      <dgm:prSet presAssocID="{2B5B544E-7ED2-41EB-9DA4-00449A8EDF86}" presName="sibTrans" presStyleLbl="sibTrans2D1" presStyleIdx="0" presStyleCnt="0"/>
      <dgm:spPr/>
    </dgm:pt>
    <dgm:pt modelId="{FF2F9EBF-C0D6-4BC2-B536-144823DF2D89}" type="pres">
      <dgm:prSet presAssocID="{F1BE4F76-1742-4B27-8E2C-D629A7E6047F}" presName="compNode" presStyleCnt="0"/>
      <dgm:spPr/>
    </dgm:pt>
    <dgm:pt modelId="{5315416C-76E9-42C3-8307-1415D81E452A}" type="pres">
      <dgm:prSet presAssocID="{F1BE4F76-1742-4B27-8E2C-D629A7E6047F}" presName="bkgdShape" presStyleLbl="node1" presStyleIdx="1" presStyleCnt="2"/>
      <dgm:spPr/>
    </dgm:pt>
    <dgm:pt modelId="{4043AE01-0898-4021-967C-61D965BAF6D8}" type="pres">
      <dgm:prSet presAssocID="{F1BE4F76-1742-4B27-8E2C-D629A7E6047F}" presName="nodeTx" presStyleLbl="node1" presStyleIdx="1" presStyleCnt="2">
        <dgm:presLayoutVars>
          <dgm:bulletEnabled val="1"/>
        </dgm:presLayoutVars>
      </dgm:prSet>
      <dgm:spPr/>
    </dgm:pt>
    <dgm:pt modelId="{58070920-36A4-4A99-954E-FB649ACF8649}" type="pres">
      <dgm:prSet presAssocID="{F1BE4F76-1742-4B27-8E2C-D629A7E6047F}" presName="invisiNode" presStyleLbl="node1" presStyleIdx="1" presStyleCnt="2"/>
      <dgm:spPr/>
    </dgm:pt>
    <dgm:pt modelId="{AF526F1D-F5F5-48C1-A2F6-835C1AAF718C}" type="pres">
      <dgm:prSet presAssocID="{F1BE4F76-1742-4B27-8E2C-D629A7E6047F}" presName="imagNode"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nake outline"/>
        </a:ext>
      </dgm:extLst>
    </dgm:pt>
  </dgm:ptLst>
  <dgm:cxnLst>
    <dgm:cxn modelId="{4DF25206-378A-4D11-A80C-DB80B643F4F7}" type="presOf" srcId="{2B5B544E-7ED2-41EB-9DA4-00449A8EDF86}" destId="{9699DCDD-93C5-481E-8727-B016AC2CE37E}" srcOrd="0" destOrd="0" presId="urn:microsoft.com/office/officeart/2005/8/layout/hList7"/>
    <dgm:cxn modelId="{67CD6C06-B95D-4A4B-9754-834B0F013973}" srcId="{F1BE4F76-1742-4B27-8E2C-D629A7E6047F}" destId="{03196E70-7C9C-4757-A047-6FD1A5CDFD71}" srcOrd="0" destOrd="0" parTransId="{FD96D8EB-A896-433D-A00E-402598FC2607}" sibTransId="{8BFA93BC-E40B-4B0D-A120-C91E86ECA895}"/>
    <dgm:cxn modelId="{98F96012-7CCD-4D0A-A2C6-0C1D8028A930}" type="presOf" srcId="{03196E70-7C9C-4757-A047-6FD1A5CDFD71}" destId="{4043AE01-0898-4021-967C-61D965BAF6D8}" srcOrd="1" destOrd="1" presId="urn:microsoft.com/office/officeart/2005/8/layout/hList7"/>
    <dgm:cxn modelId="{0F04671E-2B10-48FC-8380-11A1DA1EE356}" srcId="{9B75A835-4329-446A-A45C-2958F50DC961}" destId="{D980E460-40D5-43A3-A8DC-491C467F9F6B}" srcOrd="1" destOrd="0" parTransId="{2EA61D1A-F15F-4BEE-8D11-77BA282942D6}" sibTransId="{8E21845D-BE68-4B6C-B678-DC3B38AB54BE}"/>
    <dgm:cxn modelId="{DD67B023-5B39-4E89-8D2A-6E78F0072CB6}" type="presOf" srcId="{A6C58DF4-D3E6-42DF-BD31-677E85120D66}" destId="{5315416C-76E9-42C3-8307-1415D81E452A}" srcOrd="0" destOrd="3" presId="urn:microsoft.com/office/officeart/2005/8/layout/hList7"/>
    <dgm:cxn modelId="{0C706D42-975B-43B7-9CF7-2D0246A447C5}" srcId="{44C9181C-F96B-4AF3-901A-20EC38F515F1}" destId="{6C9160F6-5F73-4CB2-B1AD-54BEF1CA7825}" srcOrd="0" destOrd="0" parTransId="{B7FF6A26-5FB2-4744-86BC-D9A8A7565048}" sibTransId="{2B5B544E-7ED2-41EB-9DA4-00449A8EDF86}"/>
    <dgm:cxn modelId="{65E2C144-95D1-49C9-947D-48E5E730DB2F}" type="presOf" srcId="{E90C144F-9A0D-4EC7-BC03-FF411A1327CE}" destId="{13F88717-9B1F-47C0-B6D3-26875BCC0531}" srcOrd="1" destOrd="4" presId="urn:microsoft.com/office/officeart/2005/8/layout/hList7"/>
    <dgm:cxn modelId="{F1AA3D4B-C082-4316-84A9-AC00D283779B}" type="presOf" srcId="{9B75A835-4329-446A-A45C-2958F50DC961}" destId="{DD307C33-A1AF-45EF-AFF6-F91035AEAE4C}" srcOrd="0" destOrd="1" presId="urn:microsoft.com/office/officeart/2005/8/layout/hList7"/>
    <dgm:cxn modelId="{1FD1D94B-57E5-422B-ABD6-00B97ECFF559}" type="presOf" srcId="{352CAA3A-A9C7-4C09-88EC-475E553D30DB}" destId="{5315416C-76E9-42C3-8307-1415D81E452A}" srcOrd="0" destOrd="4" presId="urn:microsoft.com/office/officeart/2005/8/layout/hList7"/>
    <dgm:cxn modelId="{19B81B54-AC1E-4DF8-B468-5C8344A43ABC}" srcId="{03196E70-7C9C-4757-A047-6FD1A5CDFD71}" destId="{A6C58DF4-D3E6-42DF-BD31-677E85120D66}" srcOrd="1" destOrd="0" parTransId="{D05F8ADF-3F16-42D3-A65B-348EA3F1D561}" sibTransId="{AA037A7C-C104-4190-AFF0-BBEC119F85B9}"/>
    <dgm:cxn modelId="{4557905B-85E4-4755-9C6E-F7254A7E7E2E}" type="presOf" srcId="{A6C58DF4-D3E6-42DF-BD31-677E85120D66}" destId="{4043AE01-0898-4021-967C-61D965BAF6D8}" srcOrd="1" destOrd="3" presId="urn:microsoft.com/office/officeart/2005/8/layout/hList7"/>
    <dgm:cxn modelId="{7BE86C60-567C-4B83-B289-4A27284F3280}" type="presOf" srcId="{03196E70-7C9C-4757-A047-6FD1A5CDFD71}" destId="{5315416C-76E9-42C3-8307-1415D81E452A}" srcOrd="0" destOrd="1" presId="urn:microsoft.com/office/officeart/2005/8/layout/hList7"/>
    <dgm:cxn modelId="{FA0E6863-E168-4ABB-9B53-0EF4F4DEC45A}" srcId="{03196E70-7C9C-4757-A047-6FD1A5CDFD71}" destId="{90AEF9C6-0CEC-4692-A1DF-5ED1B53406A1}" srcOrd="0" destOrd="0" parTransId="{7A754C3B-F6CF-4E1D-9DBA-DDEFAF2D539C}" sibTransId="{34E4F871-9C6B-4F64-AA12-66487E257446}"/>
    <dgm:cxn modelId="{47A67D63-8003-4E4D-846B-7FE9FFB3B8EC}" type="presOf" srcId="{352CAA3A-A9C7-4C09-88EC-475E553D30DB}" destId="{4043AE01-0898-4021-967C-61D965BAF6D8}" srcOrd="1" destOrd="4" presId="urn:microsoft.com/office/officeart/2005/8/layout/hList7"/>
    <dgm:cxn modelId="{83F17965-AE58-4D31-B41F-419BC201DA46}" type="presOf" srcId="{2159D61D-366F-4FCD-AAF0-A2A598B75EF8}" destId="{13F88717-9B1F-47C0-B6D3-26875BCC0531}" srcOrd="1" destOrd="2" presId="urn:microsoft.com/office/officeart/2005/8/layout/hList7"/>
    <dgm:cxn modelId="{C083BD6A-D5C0-4137-AF99-02B31DE63856}" srcId="{6C9160F6-5F73-4CB2-B1AD-54BEF1CA7825}" destId="{9B75A835-4329-446A-A45C-2958F50DC961}" srcOrd="0" destOrd="0" parTransId="{9F025BAC-60C7-4E9B-9736-FED2B4A0EF2F}" sibTransId="{C3213CB2-0807-46F9-8806-FE52711A1741}"/>
    <dgm:cxn modelId="{383ED079-A10D-48DC-B4EB-E3C9CA1203E8}" type="presOf" srcId="{44C9181C-F96B-4AF3-901A-20EC38F515F1}" destId="{3F4FFB21-66B1-4C00-82A7-4C621BB4098C}" srcOrd="0" destOrd="0" presId="urn:microsoft.com/office/officeart/2005/8/layout/hList7"/>
    <dgm:cxn modelId="{8FDD957D-2591-4C18-A891-91A107B8E7CB}" srcId="{9B75A835-4329-446A-A45C-2958F50DC961}" destId="{E90C144F-9A0D-4EC7-BC03-FF411A1327CE}" srcOrd="2" destOrd="0" parTransId="{EF6EDC6D-80F4-42E2-9BCB-777B7C73A40B}" sibTransId="{DDA4F46D-BDDF-45D5-A718-7DEA170D6373}"/>
    <dgm:cxn modelId="{D0746A8B-0A84-41DC-B269-08C211F92536}" srcId="{9B75A835-4329-446A-A45C-2958F50DC961}" destId="{2159D61D-366F-4FCD-AAF0-A2A598B75EF8}" srcOrd="0" destOrd="0" parTransId="{79926981-6BD5-4E54-86FA-E1514E1A0C2A}" sibTransId="{95BDD53F-22D1-447A-9688-2620489802F4}"/>
    <dgm:cxn modelId="{F7CC679B-5C88-45EE-A449-282A0E2BBAAF}" type="presOf" srcId="{6C9160F6-5F73-4CB2-B1AD-54BEF1CA7825}" destId="{DD307C33-A1AF-45EF-AFF6-F91035AEAE4C}" srcOrd="0" destOrd="0" presId="urn:microsoft.com/office/officeart/2005/8/layout/hList7"/>
    <dgm:cxn modelId="{FA9D169F-23FE-4D3F-8D78-D5B334DA0B2B}" type="presOf" srcId="{D980E460-40D5-43A3-A8DC-491C467F9F6B}" destId="{DD307C33-A1AF-45EF-AFF6-F91035AEAE4C}" srcOrd="0" destOrd="3" presId="urn:microsoft.com/office/officeart/2005/8/layout/hList7"/>
    <dgm:cxn modelId="{73038DA0-EBBA-4134-9A4E-C11817FE31A0}" type="presOf" srcId="{F1BE4F76-1742-4B27-8E2C-D629A7E6047F}" destId="{4043AE01-0898-4021-967C-61D965BAF6D8}" srcOrd="1" destOrd="0" presId="urn:microsoft.com/office/officeart/2005/8/layout/hList7"/>
    <dgm:cxn modelId="{1FE100AA-03AC-4675-BC1D-5DAD1CA2ACA0}" type="presOf" srcId="{90AEF9C6-0CEC-4692-A1DF-5ED1B53406A1}" destId="{5315416C-76E9-42C3-8307-1415D81E452A}" srcOrd="0" destOrd="2" presId="urn:microsoft.com/office/officeart/2005/8/layout/hList7"/>
    <dgm:cxn modelId="{1E2A0AAC-767A-4C0D-A54E-FB3C53E92E4D}" type="presOf" srcId="{9B75A835-4329-446A-A45C-2958F50DC961}" destId="{13F88717-9B1F-47C0-B6D3-26875BCC0531}" srcOrd="1" destOrd="1" presId="urn:microsoft.com/office/officeart/2005/8/layout/hList7"/>
    <dgm:cxn modelId="{E750F2AF-448F-4751-B658-B171FA863921}" type="presOf" srcId="{6C9160F6-5F73-4CB2-B1AD-54BEF1CA7825}" destId="{13F88717-9B1F-47C0-B6D3-26875BCC0531}" srcOrd="1" destOrd="0" presId="urn:microsoft.com/office/officeart/2005/8/layout/hList7"/>
    <dgm:cxn modelId="{AF9769B6-F953-499E-A52D-AACAE44DAC5D}" srcId="{44C9181C-F96B-4AF3-901A-20EC38F515F1}" destId="{F1BE4F76-1742-4B27-8E2C-D629A7E6047F}" srcOrd="1" destOrd="0" parTransId="{05956497-D580-4D5F-8EEB-DAA585491835}" sibTransId="{E134BC10-6E00-4E03-8D75-5F7B24D881C8}"/>
    <dgm:cxn modelId="{348964C3-E5F2-41CE-8880-6985F0D899BC}" type="presOf" srcId="{F1BE4F76-1742-4B27-8E2C-D629A7E6047F}" destId="{5315416C-76E9-42C3-8307-1415D81E452A}" srcOrd="0" destOrd="0" presId="urn:microsoft.com/office/officeart/2005/8/layout/hList7"/>
    <dgm:cxn modelId="{E10AEFC6-2F7B-42B7-8F74-167E2996E2BE}" type="presOf" srcId="{D980E460-40D5-43A3-A8DC-491C467F9F6B}" destId="{13F88717-9B1F-47C0-B6D3-26875BCC0531}" srcOrd="1" destOrd="3" presId="urn:microsoft.com/office/officeart/2005/8/layout/hList7"/>
    <dgm:cxn modelId="{75F88CCF-2BB9-4C72-80AB-62507CBACB68}" type="presOf" srcId="{E90C144F-9A0D-4EC7-BC03-FF411A1327CE}" destId="{DD307C33-A1AF-45EF-AFF6-F91035AEAE4C}" srcOrd="0" destOrd="4" presId="urn:microsoft.com/office/officeart/2005/8/layout/hList7"/>
    <dgm:cxn modelId="{5C75ECD4-CA96-429B-8D1D-A3145F4D2BC6}" srcId="{03196E70-7C9C-4757-A047-6FD1A5CDFD71}" destId="{352CAA3A-A9C7-4C09-88EC-475E553D30DB}" srcOrd="2" destOrd="0" parTransId="{63826E35-A9B6-492D-8F44-2CC12720D55B}" sibTransId="{A68BEAE3-17E4-43DA-99B5-60553BE39175}"/>
    <dgm:cxn modelId="{210926DB-F711-4730-A250-2D1389FD0100}" type="presOf" srcId="{2159D61D-366F-4FCD-AAF0-A2A598B75EF8}" destId="{DD307C33-A1AF-45EF-AFF6-F91035AEAE4C}" srcOrd="0" destOrd="2" presId="urn:microsoft.com/office/officeart/2005/8/layout/hList7"/>
    <dgm:cxn modelId="{0CAF6BDB-B655-4176-8BEE-E88B4FEDB8F3}" type="presOf" srcId="{90AEF9C6-0CEC-4692-A1DF-5ED1B53406A1}" destId="{4043AE01-0898-4021-967C-61D965BAF6D8}" srcOrd="1" destOrd="2" presId="urn:microsoft.com/office/officeart/2005/8/layout/hList7"/>
    <dgm:cxn modelId="{B919FCCB-531E-4A6E-8E71-9A48849883AB}" type="presParOf" srcId="{3F4FFB21-66B1-4C00-82A7-4C621BB4098C}" destId="{2D76A480-5D74-47DB-8421-B78096A4DE6C}" srcOrd="0" destOrd="0" presId="urn:microsoft.com/office/officeart/2005/8/layout/hList7"/>
    <dgm:cxn modelId="{DF973569-7EAE-4C92-9BDC-8ECBAD997292}" type="presParOf" srcId="{3F4FFB21-66B1-4C00-82A7-4C621BB4098C}" destId="{2CBA1CBD-ECD9-4996-9CBE-0C6E02E3F39B}" srcOrd="1" destOrd="0" presId="urn:microsoft.com/office/officeart/2005/8/layout/hList7"/>
    <dgm:cxn modelId="{07E0F2AC-4E9A-45B9-A04F-B2A67F6006E0}" type="presParOf" srcId="{2CBA1CBD-ECD9-4996-9CBE-0C6E02E3F39B}" destId="{6850B65A-7948-4CF4-A259-75A6CB1BCC74}" srcOrd="0" destOrd="0" presId="urn:microsoft.com/office/officeart/2005/8/layout/hList7"/>
    <dgm:cxn modelId="{9D7FB373-F105-4D35-A6A0-15F483C3AA1A}" type="presParOf" srcId="{6850B65A-7948-4CF4-A259-75A6CB1BCC74}" destId="{DD307C33-A1AF-45EF-AFF6-F91035AEAE4C}" srcOrd="0" destOrd="0" presId="urn:microsoft.com/office/officeart/2005/8/layout/hList7"/>
    <dgm:cxn modelId="{05537339-586D-4085-AF2E-B6855E040740}" type="presParOf" srcId="{6850B65A-7948-4CF4-A259-75A6CB1BCC74}" destId="{13F88717-9B1F-47C0-B6D3-26875BCC0531}" srcOrd="1" destOrd="0" presId="urn:microsoft.com/office/officeart/2005/8/layout/hList7"/>
    <dgm:cxn modelId="{08E84B35-B485-4252-A88C-80224C94C41D}" type="presParOf" srcId="{6850B65A-7948-4CF4-A259-75A6CB1BCC74}" destId="{E269541E-82F6-45EF-A885-13706618CA99}" srcOrd="2" destOrd="0" presId="urn:microsoft.com/office/officeart/2005/8/layout/hList7"/>
    <dgm:cxn modelId="{F21D3936-128B-4DF4-BC86-8C9303297DDE}" type="presParOf" srcId="{6850B65A-7948-4CF4-A259-75A6CB1BCC74}" destId="{9DB0BA28-F1F4-41C8-987A-6E9443349014}" srcOrd="3" destOrd="0" presId="urn:microsoft.com/office/officeart/2005/8/layout/hList7"/>
    <dgm:cxn modelId="{226E3D7E-E6FE-44AE-97E2-D5CE38B8E34E}" type="presParOf" srcId="{2CBA1CBD-ECD9-4996-9CBE-0C6E02E3F39B}" destId="{9699DCDD-93C5-481E-8727-B016AC2CE37E}" srcOrd="1" destOrd="0" presId="urn:microsoft.com/office/officeart/2005/8/layout/hList7"/>
    <dgm:cxn modelId="{905B94B4-DB66-4180-929F-38404BCE5AFE}" type="presParOf" srcId="{2CBA1CBD-ECD9-4996-9CBE-0C6E02E3F39B}" destId="{FF2F9EBF-C0D6-4BC2-B536-144823DF2D89}" srcOrd="2" destOrd="0" presId="urn:microsoft.com/office/officeart/2005/8/layout/hList7"/>
    <dgm:cxn modelId="{632266B5-E449-4685-80DE-E5DC1011C6E2}" type="presParOf" srcId="{FF2F9EBF-C0D6-4BC2-B536-144823DF2D89}" destId="{5315416C-76E9-42C3-8307-1415D81E452A}" srcOrd="0" destOrd="0" presId="urn:microsoft.com/office/officeart/2005/8/layout/hList7"/>
    <dgm:cxn modelId="{FDAA815A-2D95-4816-905B-F8CAB67164F9}" type="presParOf" srcId="{FF2F9EBF-C0D6-4BC2-B536-144823DF2D89}" destId="{4043AE01-0898-4021-967C-61D965BAF6D8}" srcOrd="1" destOrd="0" presId="urn:microsoft.com/office/officeart/2005/8/layout/hList7"/>
    <dgm:cxn modelId="{D80D666A-F93D-434F-9A80-4EE624F5C73A}" type="presParOf" srcId="{FF2F9EBF-C0D6-4BC2-B536-144823DF2D89}" destId="{58070920-36A4-4A99-954E-FB649ACF8649}" srcOrd="2" destOrd="0" presId="urn:microsoft.com/office/officeart/2005/8/layout/hList7"/>
    <dgm:cxn modelId="{C7679DBB-77CB-4C5B-8F5E-3B11381B0011}" type="presParOf" srcId="{FF2F9EBF-C0D6-4BC2-B536-144823DF2D89}" destId="{AF526F1D-F5F5-48C1-A2F6-835C1AAF718C}"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07C33-A1AF-45EF-AFF6-F91035AEAE4C}">
      <dsp:nvSpPr>
        <dsp:cNvPr id="0" name=""/>
        <dsp:cNvSpPr/>
      </dsp:nvSpPr>
      <dsp:spPr>
        <a:xfrm>
          <a:off x="4518" y="0"/>
          <a:ext cx="5175646" cy="425196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a:t>Leverage Strengths</a:t>
          </a:r>
        </a:p>
        <a:p>
          <a:pPr marL="171450" lvl="1" indent="-171450" algn="l" defTabSz="755650">
            <a:lnSpc>
              <a:spcPct val="90000"/>
            </a:lnSpc>
            <a:spcBef>
              <a:spcPct val="0"/>
            </a:spcBef>
            <a:spcAft>
              <a:spcPct val="15000"/>
            </a:spcAft>
            <a:buFont typeface="Wingdings" panose="05000000000000000000" pitchFamily="2" charset="2"/>
            <a:buChar char="Ø"/>
          </a:pPr>
          <a:r>
            <a:rPr lang="en-US" sz="1700" kern="1200"/>
            <a:t>Deep pockets</a:t>
          </a:r>
        </a:p>
        <a:p>
          <a:pPr marL="342900" lvl="2" indent="-171450" algn="l" defTabSz="755650">
            <a:lnSpc>
              <a:spcPct val="90000"/>
            </a:lnSpc>
            <a:spcBef>
              <a:spcPct val="0"/>
            </a:spcBef>
            <a:spcAft>
              <a:spcPct val="15000"/>
            </a:spcAft>
            <a:buChar char="•"/>
          </a:pPr>
          <a:r>
            <a:rPr lang="en-US" sz="1700" kern="1200"/>
            <a:t>Increase wages</a:t>
          </a:r>
        </a:p>
        <a:p>
          <a:pPr marL="342900" lvl="2" indent="-171450" algn="l" defTabSz="755650" rtl="0">
            <a:lnSpc>
              <a:spcPct val="90000"/>
            </a:lnSpc>
            <a:spcBef>
              <a:spcPct val="0"/>
            </a:spcBef>
            <a:spcAft>
              <a:spcPct val="15000"/>
            </a:spcAft>
            <a:buChar char="•"/>
          </a:pPr>
          <a:r>
            <a:rPr lang="en-US" sz="1700" kern="1200"/>
            <a:t>Increase 401k</a:t>
          </a:r>
          <a:r>
            <a:rPr lang="en-US" sz="1700" kern="1200">
              <a:latin typeface="Calibri Light" panose="020F0302020204030204"/>
            </a:rPr>
            <a:t> </a:t>
          </a:r>
          <a:endParaRPr lang="en-US" sz="1700" kern="1200"/>
        </a:p>
      </dsp:txBody>
      <dsp:txXfrm>
        <a:off x="4518" y="1700784"/>
        <a:ext cx="5175646" cy="1700784"/>
      </dsp:txXfrm>
    </dsp:sp>
    <dsp:sp modelId="{9DB0BA28-F1F4-41C8-987A-6E9443349014}">
      <dsp:nvSpPr>
        <dsp:cNvPr id="0" name=""/>
        <dsp:cNvSpPr/>
      </dsp:nvSpPr>
      <dsp:spPr>
        <a:xfrm>
          <a:off x="1884390" y="255117"/>
          <a:ext cx="1415902" cy="141590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315416C-76E9-42C3-8307-1415D81E452A}">
      <dsp:nvSpPr>
        <dsp:cNvPr id="0" name=""/>
        <dsp:cNvSpPr/>
      </dsp:nvSpPr>
      <dsp:spPr>
        <a:xfrm>
          <a:off x="5335434" y="0"/>
          <a:ext cx="5175646" cy="4251960"/>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a:t>Leverage Opportunities</a:t>
          </a:r>
        </a:p>
        <a:p>
          <a:pPr marL="171450" lvl="1" indent="-171450" algn="l" defTabSz="755650" rtl="0">
            <a:lnSpc>
              <a:spcPct val="90000"/>
            </a:lnSpc>
            <a:spcBef>
              <a:spcPct val="0"/>
            </a:spcBef>
            <a:spcAft>
              <a:spcPct val="15000"/>
            </a:spcAft>
            <a:buFont typeface="Wingdings" panose="05000000000000000000" pitchFamily="2" charset="2"/>
            <a:buChar char="Ø"/>
          </a:pPr>
          <a:r>
            <a:rPr lang="en-US" sz="1700" kern="1200">
              <a:latin typeface="Calibri Light" panose="020F0302020204030204"/>
            </a:rPr>
            <a:t> </a:t>
          </a:r>
          <a:r>
            <a:rPr lang="en-US" sz="1700" b="1" kern="1200">
              <a:latin typeface="Calibri Light" panose="020F0302020204030204"/>
            </a:rPr>
            <a:t>Known for excellent employee perks</a:t>
          </a:r>
          <a:endParaRPr lang="en-US" sz="1700" b="1" kern="1200"/>
        </a:p>
        <a:p>
          <a:pPr marL="342900" lvl="2" indent="-171450" algn="l" defTabSz="755650" rtl="0">
            <a:lnSpc>
              <a:spcPct val="90000"/>
            </a:lnSpc>
            <a:spcBef>
              <a:spcPct val="0"/>
            </a:spcBef>
            <a:spcAft>
              <a:spcPct val="15000"/>
            </a:spcAft>
            <a:buChar char="•"/>
          </a:pPr>
          <a:r>
            <a:rPr lang="en-US" sz="1700" b="1" kern="1200">
              <a:latin typeface="Calibri Light" panose="020F0302020204030204"/>
            </a:rPr>
            <a:t>Continue to attract top talent</a:t>
          </a:r>
          <a:endParaRPr lang="en-US" sz="1700" b="1" kern="1200"/>
        </a:p>
        <a:p>
          <a:pPr marL="342900" lvl="2" indent="-171450" algn="l" defTabSz="755650" rtl="0">
            <a:lnSpc>
              <a:spcPct val="90000"/>
            </a:lnSpc>
            <a:spcBef>
              <a:spcPct val="0"/>
            </a:spcBef>
            <a:spcAft>
              <a:spcPct val="15000"/>
            </a:spcAft>
            <a:buChar char="•"/>
          </a:pPr>
          <a:r>
            <a:rPr lang="en-US" sz="1700" b="1" kern="1200">
              <a:latin typeface="Calibri Light" panose="020F0302020204030204"/>
            </a:rPr>
            <a:t>Avoid complacency in providing attractive benefits</a:t>
          </a:r>
          <a:endParaRPr lang="en-US" sz="1700" b="1" kern="1200"/>
        </a:p>
      </dsp:txBody>
      <dsp:txXfrm>
        <a:off x="5335434" y="1700784"/>
        <a:ext cx="5175646" cy="1700784"/>
      </dsp:txXfrm>
    </dsp:sp>
    <dsp:sp modelId="{AF526F1D-F5F5-48C1-A2F6-835C1AAF718C}">
      <dsp:nvSpPr>
        <dsp:cNvPr id="0" name=""/>
        <dsp:cNvSpPr/>
      </dsp:nvSpPr>
      <dsp:spPr>
        <a:xfrm>
          <a:off x="7215306" y="255117"/>
          <a:ext cx="1415902" cy="141590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D76A480-5D74-47DB-8421-B78096A4DE6C}">
      <dsp:nvSpPr>
        <dsp:cNvPr id="0" name=""/>
        <dsp:cNvSpPr/>
      </dsp:nvSpPr>
      <dsp:spPr>
        <a:xfrm>
          <a:off x="420623" y="3401568"/>
          <a:ext cx="9674352" cy="637794"/>
        </a:xfrm>
        <a:prstGeom prst="leftRightArrow">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07C33-A1AF-45EF-AFF6-F91035AEAE4C}">
      <dsp:nvSpPr>
        <dsp:cNvPr id="0" name=""/>
        <dsp:cNvSpPr/>
      </dsp:nvSpPr>
      <dsp:spPr>
        <a:xfrm>
          <a:off x="4518" y="0"/>
          <a:ext cx="5175646" cy="4251960"/>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28016" tIns="128016" rIns="128016" bIns="128016" numCol="1" spcCol="1270" anchor="t" anchorCtr="1">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Mitigate Weaknesses</a:t>
          </a:r>
          <a:endParaRPr lang="en-US" sz="1800" kern="1200"/>
        </a:p>
        <a:p>
          <a:pPr marL="114300" lvl="1" indent="-114300" algn="l" defTabSz="622300" rtl="0">
            <a:lnSpc>
              <a:spcPct val="90000"/>
            </a:lnSpc>
            <a:spcBef>
              <a:spcPct val="0"/>
            </a:spcBef>
            <a:spcAft>
              <a:spcPct val="15000"/>
            </a:spcAft>
            <a:buFont typeface="Wingdings" panose="05000000000000000000" pitchFamily="2" charset="2"/>
            <a:buChar char="Ø"/>
          </a:pPr>
          <a:r>
            <a:rPr lang="en-US" sz="1400" kern="1200">
              <a:latin typeface="Calibri Light" panose="020F0302020204030204"/>
            </a:rPr>
            <a:t> Weakness</a:t>
          </a:r>
          <a:endParaRPr lang="en-US" sz="1400" kern="1200"/>
        </a:p>
        <a:p>
          <a:pPr marL="228600" lvl="2" indent="-114300" algn="l" defTabSz="622300" rtl="0">
            <a:lnSpc>
              <a:spcPct val="90000"/>
            </a:lnSpc>
            <a:spcBef>
              <a:spcPct val="0"/>
            </a:spcBef>
            <a:spcAft>
              <a:spcPct val="15000"/>
            </a:spcAft>
            <a:buChar char="•"/>
          </a:pPr>
          <a:r>
            <a:rPr lang="en-US" sz="1400" kern="1200">
              <a:latin typeface="Calibri Light" panose="020F0302020204030204"/>
            </a:rPr>
            <a:t>Restructure employee wellbeing programs </a:t>
          </a:r>
          <a:endParaRPr lang="en-US" sz="1400" kern="1200"/>
        </a:p>
        <a:p>
          <a:pPr marL="228600" lvl="2" indent="-114300" algn="l" defTabSz="622300" rtl="0">
            <a:lnSpc>
              <a:spcPct val="90000"/>
            </a:lnSpc>
            <a:spcBef>
              <a:spcPct val="0"/>
            </a:spcBef>
            <a:spcAft>
              <a:spcPct val="15000"/>
            </a:spcAft>
            <a:buChar char="•"/>
          </a:pPr>
          <a:r>
            <a:rPr lang="en-US" sz="1400" kern="1200">
              <a:latin typeface="Calibri Light" panose="020F0302020204030204"/>
            </a:rPr>
            <a:t>Appointment of board of directors to oversee such programs </a:t>
          </a:r>
          <a:endParaRPr lang="en-US" sz="1400" kern="1200"/>
        </a:p>
        <a:p>
          <a:pPr marL="228600" lvl="2" indent="-114300" algn="l" defTabSz="622300" rtl="0">
            <a:lnSpc>
              <a:spcPct val="90000"/>
            </a:lnSpc>
            <a:spcBef>
              <a:spcPct val="0"/>
            </a:spcBef>
            <a:spcAft>
              <a:spcPct val="15000"/>
            </a:spcAft>
            <a:buChar char="•"/>
          </a:pPr>
          <a:r>
            <a:rPr lang="en-US" sz="1400" kern="1200">
              <a:latin typeface="Calibri Light" panose="020F0302020204030204"/>
            </a:rPr>
            <a:t>Eliminate avenues of stress &amp; outdated strategies </a:t>
          </a:r>
        </a:p>
      </dsp:txBody>
      <dsp:txXfrm>
        <a:off x="4518" y="1700784"/>
        <a:ext cx="5175646" cy="1700784"/>
      </dsp:txXfrm>
    </dsp:sp>
    <dsp:sp modelId="{9DB0BA28-F1F4-41C8-987A-6E9443349014}">
      <dsp:nvSpPr>
        <dsp:cNvPr id="0" name=""/>
        <dsp:cNvSpPr/>
      </dsp:nvSpPr>
      <dsp:spPr>
        <a:xfrm>
          <a:off x="1884390" y="255117"/>
          <a:ext cx="1415902" cy="141590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315416C-76E9-42C3-8307-1415D81E452A}">
      <dsp:nvSpPr>
        <dsp:cNvPr id="0" name=""/>
        <dsp:cNvSpPr/>
      </dsp:nvSpPr>
      <dsp:spPr>
        <a:xfrm>
          <a:off x="5335434" y="0"/>
          <a:ext cx="5175646" cy="4251960"/>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Mitigate Threats</a:t>
          </a:r>
          <a:endParaRPr lang="en-US" sz="1800" kern="1200"/>
        </a:p>
        <a:p>
          <a:pPr marL="114300" lvl="1" indent="-114300" algn="l" defTabSz="622300" rtl="0">
            <a:lnSpc>
              <a:spcPct val="90000"/>
            </a:lnSpc>
            <a:spcBef>
              <a:spcPct val="0"/>
            </a:spcBef>
            <a:spcAft>
              <a:spcPct val="15000"/>
            </a:spcAft>
            <a:buFont typeface="Wingdings" panose="05000000000000000000" pitchFamily="2" charset="2"/>
            <a:buChar char="Ø"/>
          </a:pPr>
          <a:r>
            <a:rPr lang="en-US" sz="1400" kern="1200">
              <a:latin typeface="Calibri Light" panose="020F0302020204030204"/>
            </a:rPr>
            <a:t>Threat </a:t>
          </a:r>
          <a:endParaRPr lang="en-US" sz="1400" kern="1200"/>
        </a:p>
        <a:p>
          <a:pPr marL="228600" lvl="2" indent="-114300" algn="l" defTabSz="622300" rtl="0">
            <a:lnSpc>
              <a:spcPct val="90000"/>
            </a:lnSpc>
            <a:spcBef>
              <a:spcPct val="0"/>
            </a:spcBef>
            <a:spcAft>
              <a:spcPct val="15000"/>
            </a:spcAft>
            <a:buChar char="•"/>
          </a:pPr>
          <a:r>
            <a:rPr lang="en-US" sz="1400" kern="1200">
              <a:latin typeface="Calibri Light" panose="020F0302020204030204"/>
            </a:rPr>
            <a:t>Innovation initiatives </a:t>
          </a:r>
          <a:endParaRPr lang="en-US" sz="1400" kern="1200"/>
        </a:p>
        <a:p>
          <a:pPr marL="228600" lvl="2" indent="-114300" algn="l" defTabSz="622300" rtl="0">
            <a:lnSpc>
              <a:spcPct val="90000"/>
            </a:lnSpc>
            <a:spcBef>
              <a:spcPct val="0"/>
            </a:spcBef>
            <a:spcAft>
              <a:spcPct val="15000"/>
            </a:spcAft>
            <a:buChar char="•"/>
          </a:pPr>
          <a:r>
            <a:rPr lang="en-US" sz="1400" kern="1200">
              <a:latin typeface="Calibri Light" panose="020F0302020204030204"/>
            </a:rPr>
            <a:t>Utilize resource capital for service enhancement and product development. </a:t>
          </a:r>
          <a:endParaRPr lang="en-US" sz="1400" kern="1200"/>
        </a:p>
        <a:p>
          <a:pPr marL="228600" lvl="2" indent="-114300" algn="l" defTabSz="622300" rtl="0">
            <a:lnSpc>
              <a:spcPct val="90000"/>
            </a:lnSpc>
            <a:spcBef>
              <a:spcPct val="0"/>
            </a:spcBef>
            <a:spcAft>
              <a:spcPct val="15000"/>
            </a:spcAft>
            <a:buChar char="•"/>
          </a:pPr>
          <a:r>
            <a:rPr lang="en-US" sz="1400" kern="1200">
              <a:latin typeface="Calibri Light" panose="020F0302020204030204"/>
            </a:rPr>
            <a:t>Provide structures for worklife balance </a:t>
          </a:r>
        </a:p>
      </dsp:txBody>
      <dsp:txXfrm>
        <a:off x="5335434" y="1700784"/>
        <a:ext cx="5175646" cy="1700784"/>
      </dsp:txXfrm>
    </dsp:sp>
    <dsp:sp modelId="{AF526F1D-F5F5-48C1-A2F6-835C1AAF718C}">
      <dsp:nvSpPr>
        <dsp:cNvPr id="0" name=""/>
        <dsp:cNvSpPr/>
      </dsp:nvSpPr>
      <dsp:spPr>
        <a:xfrm>
          <a:off x="7215306" y="255117"/>
          <a:ext cx="1415902" cy="141590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D76A480-5D74-47DB-8421-B78096A4DE6C}">
      <dsp:nvSpPr>
        <dsp:cNvPr id="0" name=""/>
        <dsp:cNvSpPr/>
      </dsp:nvSpPr>
      <dsp:spPr>
        <a:xfrm>
          <a:off x="420623" y="3401568"/>
          <a:ext cx="9674352" cy="637794"/>
        </a:xfrm>
        <a:prstGeom prst="leftRightArrow">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DAFBC-D731-0C4A-A026-F581CEB4EDFA}" type="datetimeFigureOut">
              <a:rPr lang="en-US" smtClean="0"/>
              <a:t>8/3/22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A8377-F480-DE46-8D92-B3552D6CDDBE}" type="slidenum">
              <a:rPr lang="en-US" smtClean="0"/>
              <a:t>‹#›</a:t>
            </a:fld>
            <a:endParaRPr lang="en-US"/>
          </a:p>
        </p:txBody>
      </p:sp>
    </p:spTree>
    <p:extLst>
      <p:ext uri="{BB962C8B-B14F-4D97-AF65-F5344CB8AC3E}">
        <p14:creationId xmlns:p14="http://schemas.microsoft.com/office/powerpoint/2010/main" val="114652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Threats to these goals include the high degree of burnout experienced by tech industry workers, ideological differences regarding the company's new direction, and changing leadership, especially following the resignation of former COO Sheryl Sandberg</a:t>
            </a:r>
            <a:endParaRPr lang="en-US"/>
          </a:p>
        </p:txBody>
      </p:sp>
      <p:sp>
        <p:nvSpPr>
          <p:cNvPr id="4" name="Slide Number Placeholder 3"/>
          <p:cNvSpPr>
            <a:spLocks noGrp="1"/>
          </p:cNvSpPr>
          <p:nvPr>
            <p:ph type="sldNum" sz="quarter" idx="5"/>
          </p:nvPr>
        </p:nvSpPr>
        <p:spPr/>
        <p:txBody>
          <a:bodyPr/>
          <a:lstStyle/>
          <a:p>
            <a:fld id="{096A8377-F480-DE46-8D92-B3552D6CDDBE}" type="slidenum">
              <a:rPr lang="en-US" smtClean="0"/>
              <a:t>3</a:t>
            </a:fld>
            <a:endParaRPr lang="en-US"/>
          </a:p>
        </p:txBody>
      </p:sp>
    </p:spTree>
    <p:extLst>
      <p:ext uri="{BB962C8B-B14F-4D97-AF65-F5344CB8AC3E}">
        <p14:creationId xmlns:p14="http://schemas.microsoft.com/office/powerpoint/2010/main" val="427077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8/3/22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3" y="1999615"/>
            <a:ext cx="9144000" cy="2764028"/>
          </a:xfrm>
        </p:spPr>
        <p:txBody>
          <a:bodyPr anchor="ctr">
            <a:normAutofit/>
          </a:bodyPr>
          <a:lstStyle/>
          <a:p>
            <a:r>
              <a:rPr lang="en-US" sz="7200">
                <a:cs typeface="Calibri Light"/>
              </a:rPr>
              <a:t>Team 7 Case Analysis</a:t>
            </a:r>
            <a:endParaRPr lang="en-US" sz="7200"/>
          </a:p>
        </p:txBody>
      </p:sp>
      <p:sp>
        <p:nvSpPr>
          <p:cNvPr id="3" name="Subtitle 2"/>
          <p:cNvSpPr>
            <a:spLocks noGrp="1"/>
          </p:cNvSpPr>
          <p:nvPr>
            <p:ph type="subTitle" idx="1"/>
          </p:nvPr>
        </p:nvSpPr>
        <p:spPr>
          <a:xfrm>
            <a:off x="1966912" y="5645150"/>
            <a:ext cx="8258176" cy="631825"/>
          </a:xfrm>
        </p:spPr>
        <p:txBody>
          <a:bodyPr vert="horz" lIns="91440" tIns="45720" rIns="91440" bIns="45720" rtlCol="0" anchor="ctr">
            <a:normAutofit/>
          </a:bodyPr>
          <a:lstStyle/>
          <a:p>
            <a:r>
              <a:rPr lang="en-US" sz="1500">
                <a:cs typeface="Calibri"/>
              </a:rPr>
              <a:t>AIS 4099 Senior Capstone</a:t>
            </a:r>
          </a:p>
          <a:p>
            <a:r>
              <a:rPr lang="en-US" sz="1500" err="1">
                <a:cs typeface="Calibri"/>
              </a:rPr>
              <a:t>Bre</a:t>
            </a:r>
            <a:r>
              <a:rPr lang="en-US" sz="1500">
                <a:cs typeface="Calibri"/>
              </a:rPr>
              <a:t> Franco, Stephan Ivester, Scott North</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C806DC4-04D3-F8C1-4EF8-AABEDC432BE2}"/>
              </a:ext>
            </a:extLst>
          </p:cNvPr>
          <p:cNvSpPr txBox="1"/>
          <p:nvPr/>
        </p:nvSpPr>
        <p:spPr>
          <a:xfrm>
            <a:off x="5423647" y="3989294"/>
            <a:ext cx="20439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cs typeface="Calibri"/>
              </a:rPr>
              <a:t>Meta</a:t>
            </a:r>
          </a:p>
        </p:txBody>
      </p:sp>
      <p:pic>
        <p:nvPicPr>
          <p:cNvPr id="5" name="group_intro">
            <a:hlinkClick r:id="" action="ppaction://media"/>
            <a:extLst>
              <a:ext uri="{FF2B5EF4-FFF2-40B4-BE49-F238E27FC236}">
                <a16:creationId xmlns:a16="http://schemas.microsoft.com/office/drawing/2014/main" id="{9DDF5F4E-7A26-6EB5-C4BF-75C2975F89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0014" y="109396"/>
            <a:ext cx="609600" cy="6096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Click="0" advTm="16000"/>
    </mc:Choice>
    <mc:Fallback>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450"/>
                            </p:stCondLst>
                            <p:childTnLst>
                              <p:par>
                                <p:cTn id="9" presetID="1" presetClass="mediacall" presetSubtype="0" fill="hold" nodeType="afterEffect">
                                  <p:stCondLst>
                                    <p:cond delay="0"/>
                                  </p:stCondLst>
                                  <p:childTnLst>
                                    <p:cmd type="call" cmd="playFrom(0.0)">
                                      <p:cBhvr>
                                        <p:cTn id="10" dur="13376" fill="hold"/>
                                        <p:tgtEl>
                                          <p:spTgt spid="5"/>
                                        </p:tgtEl>
                                      </p:cBhvr>
                                    </p:cmd>
                                  </p:childTnLst>
                                </p:cTn>
                              </p:par>
                              <p:par>
                                <p:cTn id="11" presetID="10" presetClass="entr" presetSubtype="0" fill="hold" grpId="0" nodeType="withEffect">
                                  <p:stCondLst>
                                    <p:cond delay="500"/>
                                  </p:stCondLst>
                                  <p:iterate type="wd">
                                    <p:tmPct val="15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500"/>
                                  </p:stCondLst>
                                  <p:iterate type="wd">
                                    <p:tmPct val="15000"/>
                                  </p:iterate>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uiExpand="1"/>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D8FC2-0A13-D621-2E0D-D055B334A4CF}"/>
              </a:ext>
            </a:extLst>
          </p:cNvPr>
          <p:cNvSpPr>
            <a:spLocks noGrp="1"/>
          </p:cNvSpPr>
          <p:nvPr>
            <p:ph type="title"/>
          </p:nvPr>
        </p:nvSpPr>
        <p:spPr>
          <a:xfrm>
            <a:off x="612648" y="365125"/>
            <a:ext cx="5295015" cy="2063808"/>
          </a:xfrm>
        </p:spPr>
        <p:txBody>
          <a:bodyPr anchor="b">
            <a:normAutofit/>
          </a:bodyPr>
          <a:lstStyle/>
          <a:p>
            <a:r>
              <a:rPr lang="en-US" sz="4600">
                <a:cs typeface="Calibri Light"/>
              </a:rPr>
              <a:t>SWOT Analysis  (Strengths)</a:t>
            </a:r>
            <a:endParaRPr lang="en-US" sz="4600"/>
          </a:p>
        </p:txBody>
      </p:sp>
      <p:sp>
        <p:nvSpPr>
          <p:cNvPr id="18"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87FD86-FB10-9798-A51C-7403CDB8CA77}"/>
              </a:ext>
            </a:extLst>
          </p:cNvPr>
          <p:cNvSpPr>
            <a:spLocks noGrp="1"/>
          </p:cNvSpPr>
          <p:nvPr>
            <p:ph idx="1"/>
          </p:nvPr>
        </p:nvSpPr>
        <p:spPr>
          <a:xfrm>
            <a:off x="612648" y="2908005"/>
            <a:ext cx="5603443" cy="3745206"/>
          </a:xfrm>
        </p:spPr>
        <p:txBody>
          <a:bodyPr vert="horz" lIns="91440" tIns="45720" rIns="91440" bIns="45720" rtlCol="0" anchor="t">
            <a:noAutofit/>
          </a:bodyPr>
          <a:lstStyle/>
          <a:p>
            <a:r>
              <a:rPr lang="en-US" sz="1800">
                <a:ea typeface="+mn-lt"/>
                <a:cs typeface="+mn-lt"/>
              </a:rPr>
              <a:t>Market Relevancy </a:t>
            </a:r>
            <a:endParaRPr lang="en-US" sz="1800">
              <a:cs typeface="Calibri"/>
            </a:endParaRPr>
          </a:p>
          <a:p>
            <a:pPr lvl="1"/>
            <a:r>
              <a:rPr lang="en-US" sz="1800">
                <a:ea typeface="+mn-lt"/>
                <a:cs typeface="+mn-lt"/>
              </a:rPr>
              <a:t>Recognized as a pioneer in the social media space </a:t>
            </a:r>
          </a:p>
          <a:p>
            <a:pPr lvl="1"/>
            <a:r>
              <a:rPr lang="en-US" sz="1800">
                <a:ea typeface="+mn-lt"/>
                <a:cs typeface="+mn-lt"/>
              </a:rPr>
              <a:t>2.936 billion monthly active users across its social media platforms (Kemp 2022)</a:t>
            </a:r>
            <a:endParaRPr lang="en-US" sz="1800">
              <a:cs typeface="Calibri"/>
            </a:endParaRPr>
          </a:p>
          <a:p>
            <a:r>
              <a:rPr lang="en-US" sz="1800">
                <a:ea typeface="+mn-lt"/>
                <a:cs typeface="+mn-lt"/>
              </a:rPr>
              <a:t>Resource Capital </a:t>
            </a:r>
          </a:p>
          <a:p>
            <a:pPr lvl="1"/>
            <a:r>
              <a:rPr lang="en-US" sz="1800">
                <a:ea typeface="+mn-lt"/>
                <a:cs typeface="+mn-lt"/>
              </a:rPr>
              <a:t>Reported 7.5-billion-dollar net income in April of 2022 (Rodriguez 2022)</a:t>
            </a:r>
            <a:endParaRPr lang="en-US" sz="1800">
              <a:cs typeface="Calibri"/>
            </a:endParaRPr>
          </a:p>
          <a:p>
            <a:pPr lvl="1"/>
            <a:r>
              <a:rPr lang="en-US" sz="1800">
                <a:ea typeface="+mn-lt"/>
                <a:cs typeface="+mn-lt"/>
              </a:rPr>
              <a:t>Vast number of assets</a:t>
            </a:r>
          </a:p>
          <a:p>
            <a:r>
              <a:rPr lang="en-US" sz="1800">
                <a:ea typeface="+mn-lt"/>
                <a:cs typeface="+mn-lt"/>
              </a:rPr>
              <a:t>Service Diversification </a:t>
            </a:r>
          </a:p>
          <a:p>
            <a:pPr lvl="1"/>
            <a:r>
              <a:rPr lang="en-US" sz="1800">
                <a:ea typeface="+mn-lt"/>
                <a:cs typeface="+mn-lt"/>
              </a:rPr>
              <a:t>Hold ownership in a total of 94 companies</a:t>
            </a:r>
          </a:p>
          <a:p>
            <a:pPr lvl="1"/>
            <a:r>
              <a:rPr lang="en-US" sz="1800">
                <a:cs typeface="Calibri" panose="020F0502020204030204"/>
              </a:rPr>
              <a:t>Facebook, Instagram, WhatsApp, Oculus VR Etc. </a:t>
            </a:r>
          </a:p>
        </p:txBody>
      </p:sp>
      <p:pic>
        <p:nvPicPr>
          <p:cNvPr id="5" name="Picture 5">
            <a:extLst>
              <a:ext uri="{FF2B5EF4-FFF2-40B4-BE49-F238E27FC236}">
                <a16:creationId xmlns:a16="http://schemas.microsoft.com/office/drawing/2014/main" id="{2E040ACF-8639-09E4-7283-B37FD577CFCD}"/>
              </a:ext>
            </a:extLst>
          </p:cNvPr>
          <p:cNvPicPr>
            <a:picLocks noChangeAspect="1"/>
          </p:cNvPicPr>
          <p:nvPr/>
        </p:nvPicPr>
        <p:blipFill>
          <a:blip r:embed="rId4"/>
          <a:stretch>
            <a:fillRect/>
          </a:stretch>
        </p:blipFill>
        <p:spPr>
          <a:xfrm>
            <a:off x="6648967" y="362384"/>
            <a:ext cx="2098464" cy="2884488"/>
          </a:xfrm>
          <a:prstGeom prst="rect">
            <a:avLst/>
          </a:prstGeom>
        </p:spPr>
      </p:pic>
      <p:pic>
        <p:nvPicPr>
          <p:cNvPr id="4" name="Picture 4" descr="Diagram&#10;&#10;Description automatically generated">
            <a:extLst>
              <a:ext uri="{FF2B5EF4-FFF2-40B4-BE49-F238E27FC236}">
                <a16:creationId xmlns:a16="http://schemas.microsoft.com/office/drawing/2014/main" id="{EFEB30BB-425B-4F0C-31C2-2F9BD4A166D4}"/>
              </a:ext>
            </a:extLst>
          </p:cNvPr>
          <p:cNvPicPr>
            <a:picLocks noChangeAspect="1"/>
          </p:cNvPicPr>
          <p:nvPr/>
        </p:nvPicPr>
        <p:blipFill rotWithShape="1">
          <a:blip r:embed="rId5"/>
          <a:srcRect l="3795" r="-3" b="-3"/>
          <a:stretch/>
        </p:blipFill>
        <p:spPr>
          <a:xfrm>
            <a:off x="9224328" y="451475"/>
            <a:ext cx="2603605" cy="2706305"/>
          </a:xfrm>
          <a:prstGeom prst="rect">
            <a:avLst/>
          </a:prstGeom>
        </p:spPr>
      </p:pic>
      <p:pic>
        <p:nvPicPr>
          <p:cNvPr id="7" name="Picture 5" descr="Logo, company name&#10;&#10;Description automatically generated">
            <a:extLst>
              <a:ext uri="{FF2B5EF4-FFF2-40B4-BE49-F238E27FC236}">
                <a16:creationId xmlns:a16="http://schemas.microsoft.com/office/drawing/2014/main" id="{DEBC42C2-9530-F5E5-A1FE-D5381E73DB2E}"/>
              </a:ext>
            </a:extLst>
          </p:cNvPr>
          <p:cNvPicPr>
            <a:picLocks noChangeAspect="1"/>
          </p:cNvPicPr>
          <p:nvPr/>
        </p:nvPicPr>
        <p:blipFill>
          <a:blip r:embed="rId6"/>
          <a:stretch>
            <a:fillRect/>
          </a:stretch>
        </p:blipFill>
        <p:spPr>
          <a:xfrm>
            <a:off x="6396397" y="3633830"/>
            <a:ext cx="5431536" cy="2335560"/>
          </a:xfrm>
          <a:prstGeom prst="rect">
            <a:avLst/>
          </a:prstGeom>
        </p:spPr>
      </p:pic>
      <p:pic>
        <p:nvPicPr>
          <p:cNvPr id="8" name="Recording">
            <a:hlinkClick r:id="" action="ppaction://media"/>
            <a:extLst>
              <a:ext uri="{FF2B5EF4-FFF2-40B4-BE49-F238E27FC236}">
                <a16:creationId xmlns:a16="http://schemas.microsoft.com/office/drawing/2014/main" id="{6AFDB7BA-49A8-E718-A963-336569807A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40120" y="576592"/>
            <a:ext cx="730250" cy="730250"/>
          </a:xfrm>
          <a:prstGeom prst="rect">
            <a:avLst/>
          </a:prstGeom>
        </p:spPr>
      </p:pic>
    </p:spTree>
    <p:extLst>
      <p:ext uri="{BB962C8B-B14F-4D97-AF65-F5344CB8AC3E}">
        <p14:creationId xmlns:p14="http://schemas.microsoft.com/office/powerpoint/2010/main" val="242955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D8FC2-0A13-D621-2E0D-D055B334A4CF}"/>
              </a:ext>
            </a:extLst>
          </p:cNvPr>
          <p:cNvSpPr>
            <a:spLocks noGrp="1"/>
          </p:cNvSpPr>
          <p:nvPr>
            <p:ph type="title"/>
          </p:nvPr>
        </p:nvSpPr>
        <p:spPr>
          <a:xfrm>
            <a:off x="640080" y="329184"/>
            <a:ext cx="6894576" cy="1783080"/>
          </a:xfrm>
        </p:spPr>
        <p:txBody>
          <a:bodyPr anchor="b">
            <a:normAutofit/>
          </a:bodyPr>
          <a:lstStyle/>
          <a:p>
            <a:r>
              <a:rPr lang="en-US" sz="5400">
                <a:cs typeface="Calibri Light"/>
              </a:rPr>
              <a:t>SWOT Analysis (</a:t>
            </a:r>
            <a:r>
              <a:rPr lang="en-US" sz="5400">
                <a:ea typeface="+mj-lt"/>
                <a:cs typeface="+mj-lt"/>
              </a:rPr>
              <a:t>Weaknesses)</a:t>
            </a:r>
            <a:endParaRPr lang="en-US" sz="5400"/>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87FD86-FB10-9798-A51C-7403CDB8CA77}"/>
              </a:ext>
            </a:extLst>
          </p:cNvPr>
          <p:cNvSpPr>
            <a:spLocks noGrp="1"/>
          </p:cNvSpPr>
          <p:nvPr>
            <p:ph idx="1"/>
          </p:nvPr>
        </p:nvSpPr>
        <p:spPr>
          <a:xfrm>
            <a:off x="640080" y="2706624"/>
            <a:ext cx="6894576" cy="3483864"/>
          </a:xfrm>
        </p:spPr>
        <p:txBody>
          <a:bodyPr vert="horz" lIns="91440" tIns="45720" rIns="91440" bIns="45720" rtlCol="0">
            <a:normAutofit/>
          </a:bodyPr>
          <a:lstStyle/>
          <a:p>
            <a:r>
              <a:rPr lang="en-US" sz="1900">
                <a:cs typeface="Calibri"/>
              </a:rPr>
              <a:t>Executive Turnover/Employee Burnout</a:t>
            </a:r>
          </a:p>
          <a:p>
            <a:pPr lvl="1"/>
            <a:r>
              <a:rPr lang="en-US" sz="1900">
                <a:cs typeface="Calibri"/>
              </a:rPr>
              <a:t>COO Sheryl Sandberg resignation </a:t>
            </a:r>
          </a:p>
          <a:p>
            <a:pPr lvl="1"/>
            <a:r>
              <a:rPr lang="en-US" sz="1900">
                <a:cs typeface="Calibri"/>
              </a:rPr>
              <a:t>"Increasingly</a:t>
            </a:r>
            <a:r>
              <a:rPr lang="en-US" sz="1900"/>
              <a:t> burned out and disconnected from the mega-business she was instrumental in building" Rodrigues, Glazer, Seetharaman, &amp; Horwitz, 2022). </a:t>
            </a:r>
            <a:endParaRPr lang="en-US" sz="1900">
              <a:cs typeface="Calibri"/>
            </a:endParaRPr>
          </a:p>
          <a:p>
            <a:r>
              <a:rPr lang="en-US" sz="1900">
                <a:cs typeface="Calibri"/>
              </a:rPr>
              <a:t>Public Scrutiny</a:t>
            </a:r>
          </a:p>
          <a:p>
            <a:pPr lvl="1"/>
            <a:r>
              <a:rPr lang="en-US" sz="1900">
                <a:cs typeface="Calibri"/>
              </a:rPr>
              <a:t>2018 lawsuit </a:t>
            </a:r>
          </a:p>
          <a:p>
            <a:pPr lvl="1"/>
            <a:r>
              <a:rPr lang="en-US" sz="1900">
                <a:ea typeface="+mn-lt"/>
                <a:cs typeface="+mn-lt"/>
              </a:rPr>
              <a:t>Acting attorney general of The District of Columbia Karl Racine alleged that the company engaged in lax oversight of user data (McKinnon 2022).</a:t>
            </a:r>
            <a:endParaRPr lang="en-US" sz="1900">
              <a:cs typeface="Calibri"/>
            </a:endParaRPr>
          </a:p>
          <a:p>
            <a:pPr lvl="1"/>
            <a:r>
              <a:rPr lang="en-US" sz="1900">
                <a:cs typeface="Calibri"/>
              </a:rPr>
              <a:t>Weakening transparency led to lacks in public perception.  </a:t>
            </a:r>
          </a:p>
          <a:p>
            <a:pPr lvl="1"/>
            <a:endParaRPr lang="en-US" sz="1900">
              <a:cs typeface="Calibri"/>
            </a:endParaRPr>
          </a:p>
          <a:p>
            <a:pPr lvl="1"/>
            <a:endParaRPr lang="en-US" sz="1900">
              <a:cs typeface="Calibri"/>
            </a:endParaRPr>
          </a:p>
        </p:txBody>
      </p:sp>
      <p:pic>
        <p:nvPicPr>
          <p:cNvPr id="4" name="Picture 4">
            <a:extLst>
              <a:ext uri="{FF2B5EF4-FFF2-40B4-BE49-F238E27FC236}">
                <a16:creationId xmlns:a16="http://schemas.microsoft.com/office/drawing/2014/main" id="{ABB6A7AF-0E31-0D4B-388D-16C8C4946EF3}"/>
              </a:ext>
            </a:extLst>
          </p:cNvPr>
          <p:cNvPicPr>
            <a:picLocks noChangeAspect="1"/>
          </p:cNvPicPr>
          <p:nvPr/>
        </p:nvPicPr>
        <p:blipFill>
          <a:blip r:embed="rId4"/>
          <a:stretch>
            <a:fillRect/>
          </a:stretch>
        </p:blipFill>
        <p:spPr>
          <a:xfrm>
            <a:off x="7863840" y="538836"/>
            <a:ext cx="4014216" cy="3010662"/>
          </a:xfrm>
          <a:prstGeom prst="rect">
            <a:avLst/>
          </a:prstGeom>
        </p:spPr>
      </p:pic>
      <p:pic>
        <p:nvPicPr>
          <p:cNvPr id="5" name="Picture 5" descr="Logo, company name&#10;&#10;Description automatically generated">
            <a:extLst>
              <a:ext uri="{FF2B5EF4-FFF2-40B4-BE49-F238E27FC236}">
                <a16:creationId xmlns:a16="http://schemas.microsoft.com/office/drawing/2014/main" id="{20601FEF-45B4-226B-38EF-B971CAC64E18}"/>
              </a:ext>
            </a:extLst>
          </p:cNvPr>
          <p:cNvPicPr>
            <a:picLocks noChangeAspect="1"/>
          </p:cNvPicPr>
          <p:nvPr/>
        </p:nvPicPr>
        <p:blipFill>
          <a:blip r:embed="rId5"/>
          <a:stretch>
            <a:fillRect/>
          </a:stretch>
        </p:blipFill>
        <p:spPr>
          <a:xfrm>
            <a:off x="7863840" y="4308204"/>
            <a:ext cx="3995928" cy="1718249"/>
          </a:xfrm>
          <a:prstGeom prst="rect">
            <a:avLst/>
          </a:prstGeom>
        </p:spPr>
      </p:pic>
      <p:pic>
        <p:nvPicPr>
          <p:cNvPr id="6" name="Recording">
            <a:hlinkClick r:id="" action="ppaction://media"/>
            <a:extLst>
              <a:ext uri="{FF2B5EF4-FFF2-40B4-BE49-F238E27FC236}">
                <a16:creationId xmlns:a16="http://schemas.microsoft.com/office/drawing/2014/main" id="{B65C3261-EE7F-1230-32E3-605B7C1F8F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9366" y="490328"/>
            <a:ext cx="730250" cy="730250"/>
          </a:xfrm>
          <a:prstGeom prst="rect">
            <a:avLst/>
          </a:prstGeom>
        </p:spPr>
      </p:pic>
    </p:spTree>
    <p:extLst>
      <p:ext uri="{BB962C8B-B14F-4D97-AF65-F5344CB8AC3E}">
        <p14:creationId xmlns:p14="http://schemas.microsoft.com/office/powerpoint/2010/main" val="38224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3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D8FC2-0A13-D621-2E0D-D055B334A4CF}"/>
              </a:ext>
            </a:extLst>
          </p:cNvPr>
          <p:cNvSpPr>
            <a:spLocks noGrp="1"/>
          </p:cNvSpPr>
          <p:nvPr>
            <p:ph type="title"/>
          </p:nvPr>
        </p:nvSpPr>
        <p:spPr>
          <a:xfrm>
            <a:off x="640080" y="329184"/>
            <a:ext cx="6894576" cy="1783080"/>
          </a:xfrm>
        </p:spPr>
        <p:txBody>
          <a:bodyPr anchor="b">
            <a:normAutofit/>
          </a:bodyPr>
          <a:lstStyle/>
          <a:p>
            <a:r>
              <a:rPr lang="en-US" sz="5400">
                <a:cs typeface="Calibri Light"/>
              </a:rPr>
              <a:t>SWOT Analysis (Opportunities) </a:t>
            </a:r>
            <a:endParaRPr lang="en-US" sz="5400"/>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87FD86-FB10-9798-A51C-7403CDB8CA77}"/>
              </a:ext>
            </a:extLst>
          </p:cNvPr>
          <p:cNvSpPr>
            <a:spLocks noGrp="1"/>
          </p:cNvSpPr>
          <p:nvPr>
            <p:ph idx="1"/>
          </p:nvPr>
        </p:nvSpPr>
        <p:spPr>
          <a:xfrm>
            <a:off x="699045" y="2556946"/>
            <a:ext cx="8282504" cy="4327506"/>
          </a:xfrm>
        </p:spPr>
        <p:txBody>
          <a:bodyPr vert="horz" lIns="91440" tIns="45720" rIns="91440" bIns="45720" rtlCol="0" anchor="t">
            <a:noAutofit/>
          </a:bodyPr>
          <a:lstStyle/>
          <a:p>
            <a:r>
              <a:rPr lang="en-US" sz="1900">
                <a:ea typeface="+mn-lt"/>
                <a:cs typeface="+mn-lt"/>
              </a:rPr>
              <a:t>Expansion </a:t>
            </a:r>
          </a:p>
          <a:p>
            <a:pPr lvl="1"/>
            <a:r>
              <a:rPr lang="en-US" sz="1900">
                <a:ea typeface="+mn-lt"/>
                <a:cs typeface="+mn-lt"/>
              </a:rPr>
              <a:t>7.5-Billion-dollar net income in April of 2022</a:t>
            </a:r>
          </a:p>
          <a:p>
            <a:pPr lvl="1"/>
            <a:r>
              <a:rPr lang="en-US" sz="1900">
                <a:ea typeface="+mn-lt"/>
                <a:cs typeface="+mn-lt"/>
              </a:rPr>
              <a:t>Profitable income can be utilized to expand to new markets and services</a:t>
            </a:r>
          </a:p>
          <a:p>
            <a:pPr lvl="1"/>
            <a:r>
              <a:rPr lang="en-US" sz="1900">
                <a:ea typeface="+mn-lt"/>
                <a:cs typeface="+mn-lt"/>
              </a:rPr>
              <a:t>New technology initiatives </a:t>
            </a:r>
          </a:p>
          <a:p>
            <a:pPr lvl="1"/>
            <a:r>
              <a:rPr lang="en-US" sz="1900">
                <a:ea typeface="+mn-lt"/>
                <a:cs typeface="+mn-lt"/>
              </a:rPr>
              <a:t>Add to list of 94 acquired company's </a:t>
            </a:r>
            <a:endParaRPr lang="en-US" sz="1900">
              <a:cs typeface="Calibri"/>
            </a:endParaRPr>
          </a:p>
          <a:p>
            <a:r>
              <a:rPr lang="en-US" sz="1900">
                <a:ea typeface="+mn-lt"/>
                <a:cs typeface="+mn-lt"/>
              </a:rPr>
              <a:t>Enhancement of Company Culture</a:t>
            </a:r>
          </a:p>
          <a:p>
            <a:pPr lvl="1"/>
            <a:r>
              <a:rPr lang="en-US" sz="1900">
                <a:ea typeface="+mn-lt"/>
                <a:cs typeface="+mn-lt"/>
              </a:rPr>
              <a:t>Investment in internal employee retention programs</a:t>
            </a:r>
          </a:p>
          <a:p>
            <a:pPr lvl="1"/>
            <a:r>
              <a:rPr lang="en-US" sz="1900">
                <a:ea typeface="+mn-lt"/>
                <a:cs typeface="+mn-lt"/>
              </a:rPr>
              <a:t>Employee development programs </a:t>
            </a:r>
          </a:p>
          <a:p>
            <a:pPr lvl="1"/>
            <a:r>
              <a:rPr lang="en-US" sz="1900">
                <a:ea typeface="+mn-lt"/>
                <a:cs typeface="+mn-lt"/>
              </a:rPr>
              <a:t>Internal hiring practices</a:t>
            </a:r>
          </a:p>
          <a:p>
            <a:r>
              <a:rPr lang="en-US" sz="1900">
                <a:ea typeface="+mn-lt"/>
                <a:cs typeface="+mn-lt"/>
              </a:rPr>
              <a:t>Leadership Development</a:t>
            </a:r>
          </a:p>
          <a:p>
            <a:pPr lvl="1"/>
            <a:r>
              <a:rPr lang="en-US" sz="1900">
                <a:cs typeface="Calibri"/>
              </a:rPr>
              <a:t>One on one young executive mentorship initiatives </a:t>
            </a:r>
          </a:p>
          <a:p>
            <a:pPr lvl="1"/>
            <a:r>
              <a:rPr lang="en-US" sz="1900">
                <a:cs typeface="Calibri"/>
              </a:rPr>
              <a:t>Routine staff training seminars </a:t>
            </a:r>
          </a:p>
          <a:p>
            <a:pPr lvl="1"/>
            <a:r>
              <a:rPr lang="en-US" sz="1900">
                <a:cs typeface="Calibri"/>
              </a:rPr>
              <a:t>Executive workshops </a:t>
            </a:r>
          </a:p>
        </p:txBody>
      </p:sp>
      <p:pic>
        <p:nvPicPr>
          <p:cNvPr id="5" name="Picture 5">
            <a:extLst>
              <a:ext uri="{FF2B5EF4-FFF2-40B4-BE49-F238E27FC236}">
                <a16:creationId xmlns:a16="http://schemas.microsoft.com/office/drawing/2014/main" id="{E554EB3F-DC14-B152-5DF9-672BA223756F}"/>
              </a:ext>
            </a:extLst>
          </p:cNvPr>
          <p:cNvPicPr>
            <a:picLocks noChangeAspect="1"/>
          </p:cNvPicPr>
          <p:nvPr/>
        </p:nvPicPr>
        <p:blipFill>
          <a:blip r:embed="rId4"/>
          <a:stretch>
            <a:fillRect/>
          </a:stretch>
        </p:blipFill>
        <p:spPr>
          <a:xfrm>
            <a:off x="7863840" y="920187"/>
            <a:ext cx="4014216" cy="2247960"/>
          </a:xfrm>
          <a:prstGeom prst="rect">
            <a:avLst/>
          </a:prstGeom>
        </p:spPr>
      </p:pic>
      <p:pic>
        <p:nvPicPr>
          <p:cNvPr id="7" name="Picture 5" descr="Logo, company name&#10;&#10;Description automatically generated">
            <a:extLst>
              <a:ext uri="{FF2B5EF4-FFF2-40B4-BE49-F238E27FC236}">
                <a16:creationId xmlns:a16="http://schemas.microsoft.com/office/drawing/2014/main" id="{61B5F5A7-5545-2031-ED5F-FCD9CC10CD41}"/>
              </a:ext>
            </a:extLst>
          </p:cNvPr>
          <p:cNvPicPr>
            <a:picLocks noChangeAspect="1"/>
          </p:cNvPicPr>
          <p:nvPr/>
        </p:nvPicPr>
        <p:blipFill>
          <a:blip r:embed="rId5"/>
          <a:stretch>
            <a:fillRect/>
          </a:stretch>
        </p:blipFill>
        <p:spPr>
          <a:xfrm>
            <a:off x="7863840" y="4308204"/>
            <a:ext cx="3995928" cy="1718249"/>
          </a:xfrm>
          <a:prstGeom prst="rect">
            <a:avLst/>
          </a:prstGeom>
        </p:spPr>
      </p:pic>
      <p:pic>
        <p:nvPicPr>
          <p:cNvPr id="4" name="Recording (2)">
            <a:hlinkClick r:id="" action="ppaction://media"/>
            <a:extLst>
              <a:ext uri="{FF2B5EF4-FFF2-40B4-BE49-F238E27FC236}">
                <a16:creationId xmlns:a16="http://schemas.microsoft.com/office/drawing/2014/main" id="{EB31D76D-2701-DF34-DD1E-20ACDE194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2950" y="979157"/>
            <a:ext cx="730250" cy="730250"/>
          </a:xfrm>
          <a:prstGeom prst="rect">
            <a:avLst/>
          </a:prstGeom>
        </p:spPr>
      </p:pic>
    </p:spTree>
    <p:extLst>
      <p:ext uri="{BB962C8B-B14F-4D97-AF65-F5344CB8AC3E}">
        <p14:creationId xmlns:p14="http://schemas.microsoft.com/office/powerpoint/2010/main" val="297837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D8FC2-0A13-D621-2E0D-D055B334A4CF}"/>
              </a:ext>
            </a:extLst>
          </p:cNvPr>
          <p:cNvSpPr>
            <a:spLocks noGrp="1"/>
          </p:cNvSpPr>
          <p:nvPr>
            <p:ph type="title"/>
          </p:nvPr>
        </p:nvSpPr>
        <p:spPr>
          <a:xfrm>
            <a:off x="640080" y="329184"/>
            <a:ext cx="6894576" cy="1783080"/>
          </a:xfrm>
        </p:spPr>
        <p:txBody>
          <a:bodyPr anchor="b">
            <a:normAutofit/>
          </a:bodyPr>
          <a:lstStyle/>
          <a:p>
            <a:r>
              <a:rPr lang="en-US" sz="5400">
                <a:cs typeface="Calibri Light"/>
              </a:rPr>
              <a:t>SWOT Analysis (</a:t>
            </a:r>
            <a:r>
              <a:rPr lang="en-US" sz="5400">
                <a:ea typeface="+mj-lt"/>
                <a:cs typeface="+mj-lt"/>
              </a:rPr>
              <a:t>Threats)</a:t>
            </a:r>
            <a:endParaRPr lang="en-US" sz="5400"/>
          </a:p>
        </p:txBody>
      </p:sp>
      <p:sp>
        <p:nvSpPr>
          <p:cNvPr id="3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87FD86-FB10-9798-A51C-7403CDB8CA77}"/>
              </a:ext>
            </a:extLst>
          </p:cNvPr>
          <p:cNvSpPr>
            <a:spLocks noGrp="1"/>
          </p:cNvSpPr>
          <p:nvPr>
            <p:ph idx="1"/>
          </p:nvPr>
        </p:nvSpPr>
        <p:spPr>
          <a:xfrm>
            <a:off x="640080" y="2484374"/>
            <a:ext cx="6894576" cy="4227721"/>
          </a:xfrm>
        </p:spPr>
        <p:txBody>
          <a:bodyPr vert="horz" lIns="91440" tIns="45720" rIns="91440" bIns="45720" rtlCol="0" anchor="t">
            <a:noAutofit/>
          </a:bodyPr>
          <a:lstStyle/>
          <a:p>
            <a:r>
              <a:rPr lang="en-US" sz="1800">
                <a:ea typeface="+mn-lt"/>
                <a:cs typeface="+mn-lt"/>
              </a:rPr>
              <a:t>Competition </a:t>
            </a:r>
          </a:p>
          <a:p>
            <a:pPr lvl="1"/>
            <a:r>
              <a:rPr lang="en-US" sz="1800">
                <a:ea typeface="+mn-lt"/>
                <a:cs typeface="+mn-lt"/>
              </a:rPr>
              <a:t>Crowded technology market (new entrants)</a:t>
            </a:r>
          </a:p>
          <a:p>
            <a:pPr lvl="1"/>
            <a:r>
              <a:rPr lang="en-US" sz="1800">
                <a:ea typeface="+mn-lt"/>
                <a:cs typeface="+mn-lt"/>
              </a:rPr>
              <a:t>Fast mobilization of the popular social media company, TikTok</a:t>
            </a:r>
            <a:endParaRPr lang="en-US" sz="1800">
              <a:cs typeface="Calibri"/>
            </a:endParaRPr>
          </a:p>
          <a:p>
            <a:pPr lvl="1"/>
            <a:r>
              <a:rPr lang="en-US" sz="1800">
                <a:ea typeface="+mn-lt"/>
                <a:cs typeface="+mn-lt"/>
              </a:rPr>
              <a:t>Estimated one billion global users acquired, in just two years, (Kemp 2022)</a:t>
            </a:r>
          </a:p>
          <a:p>
            <a:r>
              <a:rPr lang="en-US" sz="1800">
                <a:ea typeface="+mn-lt"/>
                <a:cs typeface="+mn-lt"/>
              </a:rPr>
              <a:t>The Great Resignation </a:t>
            </a:r>
          </a:p>
          <a:p>
            <a:pPr lvl="1"/>
            <a:r>
              <a:rPr lang="en-US" sz="1800">
                <a:ea typeface="+mn-lt"/>
                <a:cs typeface="+mn-lt"/>
              </a:rPr>
              <a:t>Migration of workforce to other fields of profession. </a:t>
            </a:r>
          </a:p>
          <a:p>
            <a:pPr lvl="1"/>
            <a:r>
              <a:rPr lang="en-US" sz="1800">
                <a:ea typeface="+mn-lt"/>
                <a:cs typeface="+mn-lt"/>
              </a:rPr>
              <a:t>According to Intelligence Insider, “Only 16% of IT workers ages 19 to 29 plan to remain in their jobs, versus 48% of workers in the 50- to 70-year-old segment.” </a:t>
            </a:r>
            <a:endParaRPr lang="en-US" sz="1800">
              <a:cs typeface="Calibri"/>
            </a:endParaRPr>
          </a:p>
          <a:p>
            <a:r>
              <a:rPr lang="en-US" sz="1800">
                <a:ea typeface="+mn-lt"/>
                <a:cs typeface="+mn-lt"/>
              </a:rPr>
              <a:t>Technology Burnout</a:t>
            </a:r>
          </a:p>
          <a:p>
            <a:pPr lvl="1"/>
            <a:r>
              <a:rPr lang="en-US" sz="1800">
                <a:cs typeface="Calibri"/>
              </a:rPr>
              <a:t>Detailed upkeep and time investment into tech requires major employee dedication.</a:t>
            </a:r>
          </a:p>
          <a:p>
            <a:pPr lvl="1"/>
            <a:r>
              <a:rPr lang="en-US" sz="1800">
                <a:cs typeface="Calibri"/>
              </a:rPr>
              <a:t>Unfulfillment in times of stagnant tech developmental periods. </a:t>
            </a:r>
          </a:p>
          <a:p>
            <a:pPr lvl="1"/>
            <a:endParaRPr lang="en-US" sz="1500">
              <a:cs typeface="Calibri"/>
            </a:endParaRPr>
          </a:p>
          <a:p>
            <a:pPr lvl="1"/>
            <a:endParaRPr lang="en-US" sz="1500">
              <a:cs typeface="Calibri"/>
            </a:endParaRPr>
          </a:p>
          <a:p>
            <a:pPr lvl="1"/>
            <a:endParaRPr lang="en-US" sz="1500">
              <a:cs typeface="Calibri"/>
            </a:endParaRPr>
          </a:p>
          <a:p>
            <a:pPr lvl="1"/>
            <a:endParaRPr lang="en-US" sz="1500">
              <a:cs typeface="Calibri"/>
            </a:endParaRPr>
          </a:p>
        </p:txBody>
      </p:sp>
      <p:pic>
        <p:nvPicPr>
          <p:cNvPr id="4" name="Picture 4">
            <a:extLst>
              <a:ext uri="{FF2B5EF4-FFF2-40B4-BE49-F238E27FC236}">
                <a16:creationId xmlns:a16="http://schemas.microsoft.com/office/drawing/2014/main" id="{58497385-F6FF-4527-00E2-4F52FFB8BD76}"/>
              </a:ext>
            </a:extLst>
          </p:cNvPr>
          <p:cNvPicPr>
            <a:picLocks noChangeAspect="1"/>
          </p:cNvPicPr>
          <p:nvPr/>
        </p:nvPicPr>
        <p:blipFill>
          <a:blip r:embed="rId4"/>
          <a:stretch>
            <a:fillRect/>
          </a:stretch>
        </p:blipFill>
        <p:spPr>
          <a:xfrm>
            <a:off x="7863840" y="915169"/>
            <a:ext cx="4014216" cy="2257996"/>
          </a:xfrm>
          <a:prstGeom prst="rect">
            <a:avLst/>
          </a:prstGeom>
        </p:spPr>
      </p:pic>
      <p:pic>
        <p:nvPicPr>
          <p:cNvPr id="6" name="Picture 5" descr="Logo, company name&#10;&#10;Description automatically generated">
            <a:extLst>
              <a:ext uri="{FF2B5EF4-FFF2-40B4-BE49-F238E27FC236}">
                <a16:creationId xmlns:a16="http://schemas.microsoft.com/office/drawing/2014/main" id="{5E775930-AB26-FE15-7996-B3E54B9D3CF2}"/>
              </a:ext>
            </a:extLst>
          </p:cNvPr>
          <p:cNvPicPr>
            <a:picLocks noChangeAspect="1"/>
          </p:cNvPicPr>
          <p:nvPr/>
        </p:nvPicPr>
        <p:blipFill>
          <a:blip r:embed="rId5"/>
          <a:stretch>
            <a:fillRect/>
          </a:stretch>
        </p:blipFill>
        <p:spPr>
          <a:xfrm>
            <a:off x="7863840" y="4308204"/>
            <a:ext cx="3995928" cy="1718249"/>
          </a:xfrm>
          <a:prstGeom prst="rect">
            <a:avLst/>
          </a:prstGeom>
        </p:spPr>
      </p:pic>
      <p:pic>
        <p:nvPicPr>
          <p:cNvPr id="5" name="Recording (2)">
            <a:hlinkClick r:id="" action="ppaction://media"/>
            <a:extLst>
              <a:ext uri="{FF2B5EF4-FFF2-40B4-BE49-F238E27FC236}">
                <a16:creationId xmlns:a16="http://schemas.microsoft.com/office/drawing/2014/main" id="{C453FF23-A9A8-9FD0-E2AB-D53C9781AA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2951" y="332177"/>
            <a:ext cx="730250" cy="730250"/>
          </a:xfrm>
          <a:prstGeom prst="rect">
            <a:avLst/>
          </a:prstGeom>
        </p:spPr>
      </p:pic>
    </p:spTree>
    <p:extLst>
      <p:ext uri="{BB962C8B-B14F-4D97-AF65-F5344CB8AC3E}">
        <p14:creationId xmlns:p14="http://schemas.microsoft.com/office/powerpoint/2010/main" val="37804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26817-3573-BEAC-C547-5D6956A624D1}"/>
              </a:ext>
            </a:extLst>
          </p:cNvPr>
          <p:cNvSpPr>
            <a:spLocks noGrp="1"/>
          </p:cNvSpPr>
          <p:nvPr>
            <p:ph type="title"/>
          </p:nvPr>
        </p:nvSpPr>
        <p:spPr>
          <a:xfrm>
            <a:off x="3423135" y="351810"/>
            <a:ext cx="5342681" cy="1325563"/>
          </a:xfrm>
        </p:spPr>
        <p:txBody>
          <a:bodyPr>
            <a:normAutofit/>
          </a:bodyPr>
          <a:lstStyle/>
          <a:p>
            <a:r>
              <a:rPr lang="en-US" sz="5400">
                <a:cs typeface="Calibri Light"/>
              </a:rPr>
              <a:t>Recommendations</a:t>
            </a:r>
            <a:endParaRPr lang="en-US" sz="540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F556B16C-51AC-9603-B767-375F134BE26B}"/>
              </a:ext>
            </a:extLst>
          </p:cNvPr>
          <p:cNvGraphicFramePr>
            <a:graphicFrameLocks noGrp="1"/>
          </p:cNvGraphicFramePr>
          <p:nvPr>
            <p:ph idx="1"/>
            <p:extLst>
              <p:ext uri="{D42A27DB-BD31-4B8C-83A1-F6EECF244321}">
                <p14:modId xmlns:p14="http://schemas.microsoft.com/office/powerpoint/2010/main" val="3647578443"/>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E4238344-54AB-23F3-C7B5-5D8048672F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85441" y="143196"/>
            <a:ext cx="609600" cy="609600"/>
          </a:xfrm>
          <a:prstGeom prst="rect">
            <a:avLst/>
          </a:prstGeom>
        </p:spPr>
      </p:pic>
    </p:spTree>
    <p:extLst>
      <p:ext uri="{BB962C8B-B14F-4D97-AF65-F5344CB8AC3E}">
        <p14:creationId xmlns:p14="http://schemas.microsoft.com/office/powerpoint/2010/main" val="11577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426817-3573-BEAC-C547-5D6956A624D1}"/>
              </a:ext>
            </a:extLst>
          </p:cNvPr>
          <p:cNvSpPr>
            <a:spLocks noGrp="1"/>
          </p:cNvSpPr>
          <p:nvPr>
            <p:ph type="title"/>
          </p:nvPr>
        </p:nvSpPr>
        <p:spPr>
          <a:xfrm>
            <a:off x="3423135" y="351810"/>
            <a:ext cx="5342681" cy="1325563"/>
          </a:xfrm>
        </p:spPr>
        <p:txBody>
          <a:bodyPr>
            <a:normAutofit/>
          </a:bodyPr>
          <a:lstStyle/>
          <a:p>
            <a:r>
              <a:rPr lang="en-US" sz="5400">
                <a:cs typeface="Calibri Light"/>
              </a:rPr>
              <a:t>Recommendations</a:t>
            </a:r>
            <a:endParaRPr lang="en-US" sz="540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a:extLst>
              <a:ext uri="{FF2B5EF4-FFF2-40B4-BE49-F238E27FC236}">
                <a16:creationId xmlns:a16="http://schemas.microsoft.com/office/drawing/2014/main" id="{F556B16C-51AC-9603-B767-375F134BE26B}"/>
              </a:ext>
            </a:extLst>
          </p:cNvPr>
          <p:cNvGraphicFramePr>
            <a:graphicFrameLocks noGrp="1"/>
          </p:cNvGraphicFramePr>
          <p:nvPr>
            <p:ph idx="1"/>
            <p:extLst>
              <p:ext uri="{D42A27DB-BD31-4B8C-83A1-F6EECF244321}">
                <p14:modId xmlns:p14="http://schemas.microsoft.com/office/powerpoint/2010/main" val="636709957"/>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Recording (3)">
            <a:hlinkClick r:id="" action="ppaction://media"/>
            <a:extLst>
              <a:ext uri="{FF2B5EF4-FFF2-40B4-BE49-F238E27FC236}">
                <a16:creationId xmlns:a16="http://schemas.microsoft.com/office/drawing/2014/main" id="{4BEA6172-104C-0618-5E50-1E5467818C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38460" y="547837"/>
            <a:ext cx="730250" cy="730250"/>
          </a:xfrm>
          <a:prstGeom prst="rect">
            <a:avLst/>
          </a:prstGeom>
        </p:spPr>
      </p:pic>
    </p:spTree>
    <p:extLst>
      <p:ext uri="{BB962C8B-B14F-4D97-AF65-F5344CB8AC3E}">
        <p14:creationId xmlns:p14="http://schemas.microsoft.com/office/powerpoint/2010/main" val="191471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F71FFC-939B-EC95-2A4E-C3854B259107}"/>
              </a:ext>
            </a:extLst>
          </p:cNvPr>
          <p:cNvSpPr>
            <a:spLocks noGrp="1"/>
          </p:cNvSpPr>
          <p:nvPr>
            <p:ph type="title"/>
          </p:nvPr>
        </p:nvSpPr>
        <p:spPr>
          <a:xfrm>
            <a:off x="4745526" y="610113"/>
            <a:ext cx="6251110" cy="667992"/>
          </a:xfrm>
        </p:spPr>
        <p:txBody>
          <a:bodyPr vert="horz" lIns="91440" tIns="45720" rIns="91440" bIns="45720" rtlCol="0" anchor="b">
            <a:normAutofit fontScale="90000"/>
          </a:bodyPr>
          <a:lstStyle/>
          <a:p>
            <a:r>
              <a:rPr lang="en-US" sz="5400"/>
              <a:t>Conclusion</a:t>
            </a:r>
          </a:p>
        </p:txBody>
      </p:sp>
      <p:sp>
        <p:nvSpPr>
          <p:cNvPr id="3" name="Content Placeholder 2">
            <a:extLst>
              <a:ext uri="{FF2B5EF4-FFF2-40B4-BE49-F238E27FC236}">
                <a16:creationId xmlns:a16="http://schemas.microsoft.com/office/drawing/2014/main" id="{BAF2EA95-5327-3931-C241-01C8B555B484}"/>
              </a:ext>
            </a:extLst>
          </p:cNvPr>
          <p:cNvSpPr>
            <a:spLocks noGrp="1"/>
          </p:cNvSpPr>
          <p:nvPr>
            <p:ph idx="1"/>
          </p:nvPr>
        </p:nvSpPr>
        <p:spPr>
          <a:xfrm>
            <a:off x="5297760" y="4636008"/>
            <a:ext cx="6974581" cy="1572768"/>
          </a:xfrm>
        </p:spPr>
        <p:txBody>
          <a:bodyPr vert="horz" lIns="91440" tIns="45720" rIns="91440" bIns="45720" rtlCol="0" anchor="t">
            <a:normAutofit fontScale="85000" lnSpcReduction="20000"/>
          </a:bodyPr>
          <a:lstStyle/>
          <a:p>
            <a:r>
              <a:rPr lang="en-US" sz="2400"/>
              <a:t>Meta faces unique and unprecedented opportunities </a:t>
            </a:r>
            <a:endParaRPr lang="en-US"/>
          </a:p>
          <a:p>
            <a:r>
              <a:rPr lang="en-US" sz="2400">
                <a:cs typeface="Calibri"/>
              </a:rPr>
              <a:t>Through strategies of mitigation, advancement, and growth </a:t>
            </a:r>
          </a:p>
          <a:p>
            <a:r>
              <a:rPr lang="en-US" sz="2400">
                <a:cs typeface="Calibri"/>
              </a:rPr>
              <a:t>Adhering to practices of...</a:t>
            </a:r>
          </a:p>
          <a:p>
            <a:r>
              <a:rPr lang="en-US" sz="2400">
                <a:cs typeface="Calibri"/>
              </a:rPr>
              <a:t>Employee investment, staff wellbeing programs, board oversight committees and innovation initiatives </a:t>
            </a:r>
          </a:p>
          <a:p>
            <a:endParaRPr lang="en-US" sz="2400">
              <a:cs typeface="Calibri"/>
            </a:endParaRPr>
          </a:p>
          <a:p>
            <a:pPr marL="0" indent="0">
              <a:buNone/>
            </a:pPr>
            <a:endParaRPr lang="en-US" sz="2400">
              <a:cs typeface="Calibri"/>
            </a:endParaRPr>
          </a:p>
        </p:txBody>
      </p:sp>
      <p:pic>
        <p:nvPicPr>
          <p:cNvPr id="5" name="Picture 4" descr="A calculus formula">
            <a:extLst>
              <a:ext uri="{FF2B5EF4-FFF2-40B4-BE49-F238E27FC236}">
                <a16:creationId xmlns:a16="http://schemas.microsoft.com/office/drawing/2014/main" id="{50F97465-76B8-5E98-AE0A-406E22561656}"/>
              </a:ext>
            </a:extLst>
          </p:cNvPr>
          <p:cNvPicPr>
            <a:picLocks noChangeAspect="1"/>
          </p:cNvPicPr>
          <p:nvPr/>
        </p:nvPicPr>
        <p:blipFill rotWithShape="1">
          <a:blip r:embed="rId4"/>
          <a:srcRect l="24313" r="3035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D298020B-4064-E719-A846-101D3D6E5BF4}"/>
              </a:ext>
            </a:extLst>
          </p:cNvPr>
          <p:cNvPicPr>
            <a:picLocks noChangeAspect="1"/>
          </p:cNvPicPr>
          <p:nvPr/>
        </p:nvPicPr>
        <p:blipFill>
          <a:blip r:embed="rId5"/>
          <a:stretch>
            <a:fillRect/>
          </a:stretch>
        </p:blipFill>
        <p:spPr>
          <a:xfrm>
            <a:off x="6202851" y="1662608"/>
            <a:ext cx="3995928" cy="1718249"/>
          </a:xfrm>
          <a:prstGeom prst="rect">
            <a:avLst/>
          </a:prstGeom>
        </p:spPr>
      </p:pic>
      <p:pic>
        <p:nvPicPr>
          <p:cNvPr id="4" name="Recording (5)">
            <a:hlinkClick r:id="" action="ppaction://media"/>
            <a:extLst>
              <a:ext uri="{FF2B5EF4-FFF2-40B4-BE49-F238E27FC236}">
                <a16:creationId xmlns:a16="http://schemas.microsoft.com/office/drawing/2014/main" id="{F41E98A0-5B2D-C0EC-8218-400C87DA00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6573" y="418441"/>
            <a:ext cx="730250" cy="730250"/>
          </a:xfrm>
          <a:prstGeom prst="rect">
            <a:avLst/>
          </a:prstGeom>
        </p:spPr>
      </p:pic>
    </p:spTree>
    <p:extLst>
      <p:ext uri="{BB962C8B-B14F-4D97-AF65-F5344CB8AC3E}">
        <p14:creationId xmlns:p14="http://schemas.microsoft.com/office/powerpoint/2010/main" val="7948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D70343-4527-C016-8D08-4DCCB8A147D9}"/>
              </a:ext>
            </a:extLst>
          </p:cNvPr>
          <p:cNvSpPr>
            <a:spLocks noGrp="1"/>
          </p:cNvSpPr>
          <p:nvPr>
            <p:ph idx="1"/>
          </p:nvPr>
        </p:nvSpPr>
        <p:spPr>
          <a:xfrm>
            <a:off x="838200" y="2644775"/>
            <a:ext cx="10515600" cy="3608541"/>
          </a:xfrm>
        </p:spPr>
        <p:txBody>
          <a:bodyPr vert="horz" lIns="91440" tIns="45720" rIns="91440" bIns="45720" rtlCol="0" anchor="t">
            <a:normAutofit/>
          </a:bodyPr>
          <a:lstStyle/>
          <a:p>
            <a:pPr marL="0" indent="0">
              <a:buNone/>
            </a:pPr>
            <a:r>
              <a:rPr lang="en-US" sz="1400">
                <a:ea typeface="+mn-lt"/>
                <a:cs typeface="+mn-lt"/>
              </a:rPr>
              <a:t>Horwitz, Jeff, et al. “Why Sheryl Sandberg Quit Facebook's Meta.” </a:t>
            </a:r>
            <a:r>
              <a:rPr lang="en-US" sz="1400" i="1">
                <a:ea typeface="+mn-lt"/>
                <a:cs typeface="+mn-lt"/>
              </a:rPr>
              <a:t>The Wall Street Journal</a:t>
            </a:r>
            <a:r>
              <a:rPr lang="en-US" sz="1400">
                <a:ea typeface="+mn-lt"/>
                <a:cs typeface="+mn-lt"/>
              </a:rPr>
              <a:t>, Dow Jones &amp; Company, 4 June 2022, 	https://www.wsj.com/articles/why-sheryl-sandberg-quit-facebook-meta-11654215712. </a:t>
            </a:r>
          </a:p>
          <a:p>
            <a:pPr marL="0" indent="0">
              <a:buNone/>
            </a:pPr>
            <a:r>
              <a:rPr lang="en-US" sz="1400">
                <a:ea typeface="+mn-lt"/>
                <a:cs typeface="+mn-lt"/>
              </a:rPr>
              <a:t>Kemp, Simon. “The Latest Facebook Statistics: Everything You Need to Know - </a:t>
            </a:r>
            <a:r>
              <a:rPr lang="en-US" sz="1400" err="1">
                <a:ea typeface="+mn-lt"/>
                <a:cs typeface="+mn-lt"/>
              </a:rPr>
              <a:t>Datareportal</a:t>
            </a:r>
            <a:r>
              <a:rPr lang="en-US" sz="1400">
                <a:ea typeface="+mn-lt"/>
                <a:cs typeface="+mn-lt"/>
              </a:rPr>
              <a:t> – Global Digital Insights.” </a:t>
            </a:r>
            <a:r>
              <a:rPr lang="en-US" sz="1400" i="1" err="1">
                <a:ea typeface="+mn-lt"/>
                <a:cs typeface="+mn-lt"/>
              </a:rPr>
              <a:t>DataReportal</a:t>
            </a:r>
            <a:r>
              <a:rPr lang="en-US" sz="1400">
                <a:ea typeface="+mn-lt"/>
                <a:cs typeface="+mn-lt"/>
              </a:rPr>
              <a:t>, 11 May 	2022, https://datareportal.com/essential-facebook-	stats#:~:text=Facebook%20had%202.936%20billion%20monthly,'active'%20social%20media%20platforms. </a:t>
            </a:r>
            <a:endParaRPr lang="en-US" sz="1400"/>
          </a:p>
          <a:p>
            <a:pPr marL="0" indent="0">
              <a:buNone/>
            </a:pPr>
            <a:r>
              <a:rPr lang="en-US" sz="1400">
                <a:ea typeface="+mn-lt"/>
                <a:cs typeface="+mn-lt"/>
              </a:rPr>
              <a:t>McKinnon, John. “Meta's Mark Zuckerberg Is Sued by Washington, D.C., Attorney General.” </a:t>
            </a:r>
            <a:r>
              <a:rPr lang="en-US" sz="1400" i="1">
                <a:ea typeface="+mn-lt"/>
                <a:cs typeface="+mn-lt"/>
              </a:rPr>
              <a:t>The Wall Street Journal</a:t>
            </a:r>
            <a:r>
              <a:rPr lang="en-US" sz="1400">
                <a:ea typeface="+mn-lt"/>
                <a:cs typeface="+mn-lt"/>
              </a:rPr>
              <a:t>, Dow Jones &amp; Company, 23 	May 2022, https://www.wsj.com/articles/metas-mark-zuckerberg-is-sued-by-washington-d-c-attorney-general-11653329482. </a:t>
            </a:r>
          </a:p>
          <a:p>
            <a:pPr marL="0" indent="0">
              <a:buNone/>
            </a:pPr>
            <a:r>
              <a:rPr lang="en-US" sz="1400">
                <a:ea typeface="+mn-lt"/>
                <a:cs typeface="+mn-lt"/>
              </a:rPr>
              <a:t>Rodriguez, Salvador. “Facebook Revenue Slows but User Gains Boost Stock.” </a:t>
            </a:r>
            <a:r>
              <a:rPr lang="en-US" sz="1400" i="1">
                <a:ea typeface="+mn-lt"/>
                <a:cs typeface="+mn-lt"/>
              </a:rPr>
              <a:t>The Wall Street Journal</a:t>
            </a:r>
            <a:r>
              <a:rPr lang="en-US" sz="1400">
                <a:ea typeface="+mn-lt"/>
                <a:cs typeface="+mn-lt"/>
              </a:rPr>
              <a:t>, Dow Jones &amp; Company, 28 Apr. 	2022, https://www.wsj.com/articles/meta-platforms-facebook-fb-q1-earnings-report-2022-11651022191. </a:t>
            </a:r>
            <a:endParaRPr lang="en-US" sz="1400"/>
          </a:p>
          <a:p>
            <a:pPr marL="0" indent="0">
              <a:buNone/>
            </a:pPr>
            <a:r>
              <a:rPr lang="en-US" sz="1400">
                <a:ea typeface="+mn-lt"/>
                <a:cs typeface="+mn-lt"/>
              </a:rPr>
              <a:t>Sevilla, Gadjo. “The Great Resignation Is Disrupting the Tech Industry.” </a:t>
            </a:r>
            <a:r>
              <a:rPr lang="en-US" sz="1400" i="1">
                <a:ea typeface="+mn-lt"/>
                <a:cs typeface="+mn-lt"/>
              </a:rPr>
              <a:t>Insider Intelligence</a:t>
            </a:r>
            <a:r>
              <a:rPr lang="en-US" sz="1400">
                <a:ea typeface="+mn-lt"/>
                <a:cs typeface="+mn-lt"/>
              </a:rPr>
              <a:t>, Insider Intelligence, 11 Mar. 2022, 	https://www.emarketer.com/content/great-resignation-disrupting-tech-industry.</a:t>
            </a:r>
            <a:endParaRPr lang="en-US" sz="1400"/>
          </a:p>
          <a:p>
            <a:pPr marL="0" indent="0">
              <a:buNone/>
            </a:pPr>
            <a:r>
              <a:rPr lang="en-US" sz="1400">
                <a:ea typeface="+mn-lt"/>
                <a:cs typeface="+mn-lt"/>
              </a:rPr>
              <a:t>Kamau, Shalom. “Facebook Benefits: Perks of Working at Facebook.” </a:t>
            </a:r>
            <a:r>
              <a:rPr lang="en-US" sz="1400" i="1">
                <a:ea typeface="+mn-lt"/>
                <a:cs typeface="+mn-lt"/>
              </a:rPr>
              <a:t>Career Karma</a:t>
            </a:r>
            <a:r>
              <a:rPr lang="en-US" sz="1400">
                <a:ea typeface="+mn-lt"/>
                <a:cs typeface="+mn-lt"/>
              </a:rPr>
              <a:t>, 17 Jan. 2022, careerkarma.com/blog/</a:t>
            </a:r>
            <a:r>
              <a:rPr lang="en-US" sz="1400" err="1">
                <a:ea typeface="+mn-lt"/>
                <a:cs typeface="+mn-lt"/>
              </a:rPr>
              <a:t>facebook</a:t>
            </a:r>
            <a:r>
              <a:rPr lang="en-US" sz="1400">
                <a:ea typeface="+mn-lt"/>
                <a:cs typeface="+mn-lt"/>
              </a:rPr>
              <a:t>-benefits. </a:t>
            </a:r>
            <a:endParaRPr lang="en-US" sz="1400"/>
          </a:p>
          <a:p>
            <a:pPr marL="0" indent="0">
              <a:buNone/>
            </a:pPr>
            <a:endParaRPr lang="en-US" sz="1400">
              <a:cs typeface="Calibri"/>
            </a:endParaRPr>
          </a:p>
          <a:p>
            <a:pPr marL="0" indent="0">
              <a:buNone/>
            </a:pPr>
            <a:endParaRPr lang="en-US" sz="1400">
              <a:cs typeface="Calibri"/>
            </a:endParaRPr>
          </a:p>
        </p:txBody>
      </p:sp>
      <p:pic>
        <p:nvPicPr>
          <p:cNvPr id="4" name="Picture 4" descr="Logo, company name&#10;&#10;Description automatically generated">
            <a:extLst>
              <a:ext uri="{FF2B5EF4-FFF2-40B4-BE49-F238E27FC236}">
                <a16:creationId xmlns:a16="http://schemas.microsoft.com/office/drawing/2014/main" id="{686D8D00-F34F-DC12-71CB-D006C861C421}"/>
              </a:ext>
            </a:extLst>
          </p:cNvPr>
          <p:cNvPicPr>
            <a:picLocks noChangeAspect="1"/>
          </p:cNvPicPr>
          <p:nvPr/>
        </p:nvPicPr>
        <p:blipFill>
          <a:blip r:embed="rId2"/>
          <a:stretch>
            <a:fillRect/>
          </a:stretch>
        </p:blipFill>
        <p:spPr>
          <a:xfrm>
            <a:off x="3463417" y="410784"/>
            <a:ext cx="4142600" cy="1839357"/>
          </a:xfrm>
          <a:prstGeom prst="rect">
            <a:avLst/>
          </a:prstGeom>
        </p:spPr>
      </p:pic>
    </p:spTree>
    <p:extLst>
      <p:ext uri="{BB962C8B-B14F-4D97-AF65-F5344CB8AC3E}">
        <p14:creationId xmlns:p14="http://schemas.microsoft.com/office/powerpoint/2010/main" val="4110669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72ED-96D1-A443-088B-6375F6E75B0D}"/>
              </a:ext>
            </a:extLst>
          </p:cNvPr>
          <p:cNvSpPr>
            <a:spLocks noGrp="1"/>
          </p:cNvSpPr>
          <p:nvPr>
            <p:ph type="title"/>
          </p:nvPr>
        </p:nvSpPr>
        <p:spPr>
          <a:xfrm>
            <a:off x="838200" y="-2127"/>
            <a:ext cx="10515600" cy="1325563"/>
          </a:xfrm>
        </p:spPr>
        <p:txBody>
          <a:bodyPr>
            <a:normAutofit/>
          </a:bodyPr>
          <a:lstStyle/>
          <a:p>
            <a:pPr algn="ctr"/>
            <a:r>
              <a:rPr lang="en-US" sz="6000">
                <a:cs typeface="Calibri Light"/>
              </a:rPr>
              <a:t>Introduction of Meta</a:t>
            </a:r>
          </a:p>
        </p:txBody>
      </p:sp>
      <p:pic>
        <p:nvPicPr>
          <p:cNvPr id="12" name="Picture 34" descr="A picture containing text&#10;&#10;Description automatically generated">
            <a:extLst>
              <a:ext uri="{FF2B5EF4-FFF2-40B4-BE49-F238E27FC236}">
                <a16:creationId xmlns:a16="http://schemas.microsoft.com/office/drawing/2014/main" id="{2F159410-3F06-42FF-C881-AC982A22FAF8}"/>
              </a:ext>
            </a:extLst>
          </p:cNvPr>
          <p:cNvPicPr>
            <a:picLocks noGrp="1" noChangeAspect="1"/>
          </p:cNvPicPr>
          <p:nvPr>
            <p:ph idx="1"/>
          </p:nvPr>
        </p:nvPicPr>
        <p:blipFill>
          <a:blip r:embed="rId4"/>
          <a:stretch>
            <a:fillRect/>
          </a:stretch>
        </p:blipFill>
        <p:spPr>
          <a:xfrm>
            <a:off x="9852097" y="1261256"/>
            <a:ext cx="1622354" cy="1659612"/>
          </a:xfrm>
          <a:prstGeom prst="flowChartConnector">
            <a:avLst/>
          </a:prstGeom>
        </p:spPr>
      </p:pic>
      <p:pic>
        <p:nvPicPr>
          <p:cNvPr id="4" name="Picture 3" descr="A group of men sitting on a couch&#10;&#10;Description automatically generated">
            <a:extLst>
              <a:ext uri="{FF2B5EF4-FFF2-40B4-BE49-F238E27FC236}">
                <a16:creationId xmlns:a16="http://schemas.microsoft.com/office/drawing/2014/main" id="{A7D12C4E-6A08-4D16-4D3B-29FED199E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889" y="4114256"/>
            <a:ext cx="1880763" cy="1850747"/>
          </a:xfrm>
          <a:prstGeom prst="ellipse">
            <a:avLst/>
          </a:prstGeom>
        </p:spPr>
      </p:pic>
      <p:sp>
        <p:nvSpPr>
          <p:cNvPr id="5" name="TextBox 4">
            <a:extLst>
              <a:ext uri="{FF2B5EF4-FFF2-40B4-BE49-F238E27FC236}">
                <a16:creationId xmlns:a16="http://schemas.microsoft.com/office/drawing/2014/main" id="{DEDAF0A2-C27D-C309-2990-CB0254878F68}"/>
              </a:ext>
            </a:extLst>
          </p:cNvPr>
          <p:cNvSpPr txBox="1"/>
          <p:nvPr/>
        </p:nvSpPr>
        <p:spPr>
          <a:xfrm>
            <a:off x="3278413" y="2843158"/>
            <a:ext cx="2242665" cy="369332"/>
          </a:xfrm>
          <a:prstGeom prst="rect">
            <a:avLst/>
          </a:prstGeom>
          <a:noFill/>
        </p:spPr>
        <p:txBody>
          <a:bodyPr wrap="none" rtlCol="0">
            <a:spAutoFit/>
          </a:bodyPr>
          <a:lstStyle/>
          <a:p>
            <a:pPr algn="ctr"/>
            <a:r>
              <a:rPr lang="en-US" b="1"/>
              <a:t>$41 Billion Evaluation</a:t>
            </a:r>
          </a:p>
        </p:txBody>
      </p:sp>
      <p:sp>
        <p:nvSpPr>
          <p:cNvPr id="6" name="TextBox 5">
            <a:extLst>
              <a:ext uri="{FF2B5EF4-FFF2-40B4-BE49-F238E27FC236}">
                <a16:creationId xmlns:a16="http://schemas.microsoft.com/office/drawing/2014/main" id="{18EB46D8-24C7-658C-371A-8853489AF6A0}"/>
              </a:ext>
            </a:extLst>
          </p:cNvPr>
          <p:cNvSpPr txBox="1"/>
          <p:nvPr/>
        </p:nvSpPr>
        <p:spPr>
          <a:xfrm>
            <a:off x="6430501" y="5934563"/>
            <a:ext cx="1900457" cy="646331"/>
          </a:xfrm>
          <a:prstGeom prst="rect">
            <a:avLst/>
          </a:prstGeom>
          <a:noFill/>
        </p:spPr>
        <p:txBody>
          <a:bodyPr wrap="none" rtlCol="0">
            <a:spAutoFit/>
          </a:bodyPr>
          <a:lstStyle/>
          <a:p>
            <a:pPr algn="ctr"/>
            <a:r>
              <a:rPr lang="en-US" b="1"/>
              <a:t>Nearly 2 Billion</a:t>
            </a:r>
          </a:p>
          <a:p>
            <a:pPr algn="ctr"/>
            <a:r>
              <a:rPr lang="en-US" b="1"/>
              <a:t>People per month</a:t>
            </a:r>
          </a:p>
        </p:txBody>
      </p:sp>
      <p:cxnSp>
        <p:nvCxnSpPr>
          <p:cNvPr id="8" name="Straight Connector 7">
            <a:extLst>
              <a:ext uri="{FF2B5EF4-FFF2-40B4-BE49-F238E27FC236}">
                <a16:creationId xmlns:a16="http://schemas.microsoft.com/office/drawing/2014/main" id="{84A944C0-C29C-D2E4-E140-6CC6A70A54D5}"/>
              </a:ext>
            </a:extLst>
          </p:cNvPr>
          <p:cNvCxnSpPr/>
          <p:nvPr/>
        </p:nvCxnSpPr>
        <p:spPr>
          <a:xfrm>
            <a:off x="1180618" y="3750197"/>
            <a:ext cx="9511652"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03D67D-D3F6-D672-D6B3-FD1F06012ED3}"/>
              </a:ext>
            </a:extLst>
          </p:cNvPr>
          <p:cNvCxnSpPr>
            <a:cxnSpLocks/>
          </p:cNvCxnSpPr>
          <p:nvPr/>
        </p:nvCxnSpPr>
        <p:spPr>
          <a:xfrm>
            <a:off x="1217271" y="3737240"/>
            <a:ext cx="0" cy="391611"/>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87BFDFD-9CB4-0B08-0223-ACAFC37A8AA7}"/>
              </a:ext>
            </a:extLst>
          </p:cNvPr>
          <p:cNvCxnSpPr>
            <a:cxnSpLocks/>
          </p:cNvCxnSpPr>
          <p:nvPr/>
        </p:nvCxnSpPr>
        <p:spPr>
          <a:xfrm>
            <a:off x="4399744" y="3345629"/>
            <a:ext cx="0" cy="391611"/>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247CB7-AA5E-4C4A-DA03-D1782D23B668}"/>
              </a:ext>
            </a:extLst>
          </p:cNvPr>
          <p:cNvCxnSpPr>
            <a:cxnSpLocks/>
          </p:cNvCxnSpPr>
          <p:nvPr/>
        </p:nvCxnSpPr>
        <p:spPr>
          <a:xfrm>
            <a:off x="7380730" y="3789325"/>
            <a:ext cx="0" cy="391611"/>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50D429-0456-2E9D-21AE-955165F95457}"/>
              </a:ext>
            </a:extLst>
          </p:cNvPr>
          <p:cNvCxnSpPr>
            <a:cxnSpLocks/>
          </p:cNvCxnSpPr>
          <p:nvPr/>
        </p:nvCxnSpPr>
        <p:spPr>
          <a:xfrm>
            <a:off x="10655556" y="3386139"/>
            <a:ext cx="0" cy="391611"/>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7D2352-A225-0888-71E0-4B7562364E4D}"/>
              </a:ext>
            </a:extLst>
          </p:cNvPr>
          <p:cNvSpPr txBox="1"/>
          <p:nvPr/>
        </p:nvSpPr>
        <p:spPr>
          <a:xfrm>
            <a:off x="854246" y="3249878"/>
            <a:ext cx="652743" cy="369332"/>
          </a:xfrm>
          <a:prstGeom prst="rect">
            <a:avLst/>
          </a:prstGeom>
          <a:noFill/>
        </p:spPr>
        <p:txBody>
          <a:bodyPr wrap="none" rtlCol="0">
            <a:spAutoFit/>
          </a:bodyPr>
          <a:lstStyle/>
          <a:p>
            <a:r>
              <a:rPr lang="en-US" b="1"/>
              <a:t>2004</a:t>
            </a:r>
          </a:p>
        </p:txBody>
      </p:sp>
      <p:sp>
        <p:nvSpPr>
          <p:cNvPr id="16" name="TextBox 15">
            <a:extLst>
              <a:ext uri="{FF2B5EF4-FFF2-40B4-BE49-F238E27FC236}">
                <a16:creationId xmlns:a16="http://schemas.microsoft.com/office/drawing/2014/main" id="{E4F24DD4-6D5A-BC2B-A72C-037665E5E83F}"/>
              </a:ext>
            </a:extLst>
          </p:cNvPr>
          <p:cNvSpPr txBox="1"/>
          <p:nvPr/>
        </p:nvSpPr>
        <p:spPr>
          <a:xfrm>
            <a:off x="77302" y="5910129"/>
            <a:ext cx="2859374" cy="646331"/>
          </a:xfrm>
          <a:prstGeom prst="rect">
            <a:avLst/>
          </a:prstGeom>
          <a:noFill/>
        </p:spPr>
        <p:txBody>
          <a:bodyPr wrap="none" rtlCol="0">
            <a:spAutoFit/>
          </a:bodyPr>
          <a:lstStyle/>
          <a:p>
            <a:pPr algn="ctr"/>
            <a:r>
              <a:rPr lang="en-US" b="1"/>
              <a:t>Zuckerberg and roommates </a:t>
            </a:r>
          </a:p>
          <a:p>
            <a:pPr algn="ctr"/>
            <a:r>
              <a:rPr lang="en-US" b="1"/>
              <a:t>start The Facebook</a:t>
            </a:r>
          </a:p>
        </p:txBody>
      </p:sp>
      <p:sp>
        <p:nvSpPr>
          <p:cNvPr id="18" name="TextBox 17">
            <a:extLst>
              <a:ext uri="{FF2B5EF4-FFF2-40B4-BE49-F238E27FC236}">
                <a16:creationId xmlns:a16="http://schemas.microsoft.com/office/drawing/2014/main" id="{81B15217-F506-1B39-EB36-0CB9FB4B24DF}"/>
              </a:ext>
            </a:extLst>
          </p:cNvPr>
          <p:cNvSpPr txBox="1"/>
          <p:nvPr/>
        </p:nvSpPr>
        <p:spPr>
          <a:xfrm>
            <a:off x="3751116" y="3885930"/>
            <a:ext cx="1297256" cy="369332"/>
          </a:xfrm>
          <a:prstGeom prst="rect">
            <a:avLst/>
          </a:prstGeom>
          <a:noFill/>
        </p:spPr>
        <p:txBody>
          <a:bodyPr wrap="square">
            <a:spAutoFit/>
          </a:bodyPr>
          <a:lstStyle/>
          <a:p>
            <a:pPr algn="ctr"/>
            <a:r>
              <a:rPr lang="en-US" b="1"/>
              <a:t>2010</a:t>
            </a:r>
          </a:p>
        </p:txBody>
      </p:sp>
      <p:sp>
        <p:nvSpPr>
          <p:cNvPr id="19" name="TextBox 18">
            <a:extLst>
              <a:ext uri="{FF2B5EF4-FFF2-40B4-BE49-F238E27FC236}">
                <a16:creationId xmlns:a16="http://schemas.microsoft.com/office/drawing/2014/main" id="{F9AF26A5-F000-B5B8-CA0A-2D13CCF8FC59}"/>
              </a:ext>
            </a:extLst>
          </p:cNvPr>
          <p:cNvSpPr txBox="1"/>
          <p:nvPr/>
        </p:nvSpPr>
        <p:spPr>
          <a:xfrm>
            <a:off x="6732102" y="3264066"/>
            <a:ext cx="1297256" cy="369332"/>
          </a:xfrm>
          <a:prstGeom prst="rect">
            <a:avLst/>
          </a:prstGeom>
          <a:noFill/>
        </p:spPr>
        <p:txBody>
          <a:bodyPr wrap="square">
            <a:spAutoFit/>
          </a:bodyPr>
          <a:lstStyle/>
          <a:p>
            <a:pPr algn="ctr"/>
            <a:r>
              <a:rPr lang="en-US" b="1"/>
              <a:t>2016</a:t>
            </a:r>
          </a:p>
        </p:txBody>
      </p:sp>
      <p:pic>
        <p:nvPicPr>
          <p:cNvPr id="21" name="Picture 20" descr="Icon&#10;&#10;Description automatically generated">
            <a:extLst>
              <a:ext uri="{FF2B5EF4-FFF2-40B4-BE49-F238E27FC236}">
                <a16:creationId xmlns:a16="http://schemas.microsoft.com/office/drawing/2014/main" id="{84340346-46F5-0F98-5C89-009973D02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987" y="1298083"/>
            <a:ext cx="1529513" cy="1529513"/>
          </a:xfrm>
          <a:prstGeom prst="rect">
            <a:avLst/>
          </a:prstGeom>
        </p:spPr>
      </p:pic>
      <p:pic>
        <p:nvPicPr>
          <p:cNvPr id="23" name="Picture 22" descr="Icon&#10;&#10;Description automatically generated">
            <a:extLst>
              <a:ext uri="{FF2B5EF4-FFF2-40B4-BE49-F238E27FC236}">
                <a16:creationId xmlns:a16="http://schemas.microsoft.com/office/drawing/2014/main" id="{6AB0AB1E-ED61-C1EF-1BE1-775E6675E9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1836" y="4220063"/>
            <a:ext cx="1601086" cy="1714500"/>
          </a:xfrm>
          <a:prstGeom prst="ellipse">
            <a:avLst/>
          </a:prstGeom>
        </p:spPr>
      </p:pic>
      <p:sp>
        <p:nvSpPr>
          <p:cNvPr id="24" name="TextBox 23">
            <a:extLst>
              <a:ext uri="{FF2B5EF4-FFF2-40B4-BE49-F238E27FC236}">
                <a16:creationId xmlns:a16="http://schemas.microsoft.com/office/drawing/2014/main" id="{F777085C-0CE7-E13C-79B4-1EB0F3C06601}"/>
              </a:ext>
            </a:extLst>
          </p:cNvPr>
          <p:cNvSpPr txBox="1"/>
          <p:nvPr/>
        </p:nvSpPr>
        <p:spPr>
          <a:xfrm>
            <a:off x="10014646" y="3811198"/>
            <a:ext cx="1297256" cy="369332"/>
          </a:xfrm>
          <a:prstGeom prst="rect">
            <a:avLst/>
          </a:prstGeom>
          <a:noFill/>
        </p:spPr>
        <p:txBody>
          <a:bodyPr wrap="square">
            <a:spAutoFit/>
          </a:bodyPr>
          <a:lstStyle/>
          <a:p>
            <a:pPr algn="ctr"/>
            <a:r>
              <a:rPr lang="en-US" b="1"/>
              <a:t>2021</a:t>
            </a:r>
          </a:p>
        </p:txBody>
      </p:sp>
      <p:sp>
        <p:nvSpPr>
          <p:cNvPr id="25" name="TextBox 24">
            <a:extLst>
              <a:ext uri="{FF2B5EF4-FFF2-40B4-BE49-F238E27FC236}">
                <a16:creationId xmlns:a16="http://schemas.microsoft.com/office/drawing/2014/main" id="{79D8A586-D961-E25B-D660-2387C8143716}"/>
              </a:ext>
            </a:extLst>
          </p:cNvPr>
          <p:cNvSpPr txBox="1"/>
          <p:nvPr/>
        </p:nvSpPr>
        <p:spPr>
          <a:xfrm>
            <a:off x="9274347" y="2927346"/>
            <a:ext cx="2762423" cy="369332"/>
          </a:xfrm>
          <a:prstGeom prst="rect">
            <a:avLst/>
          </a:prstGeom>
          <a:noFill/>
        </p:spPr>
        <p:txBody>
          <a:bodyPr wrap="none" rtlCol="0">
            <a:spAutoFit/>
          </a:bodyPr>
          <a:lstStyle/>
          <a:p>
            <a:pPr algn="ctr"/>
            <a:r>
              <a:rPr lang="en-US" b="1"/>
              <a:t>Facebook is renamed Meta</a:t>
            </a:r>
          </a:p>
        </p:txBody>
      </p:sp>
      <p:pic>
        <p:nvPicPr>
          <p:cNvPr id="3" name="Recorded Sound">
            <a:hlinkClick r:id="" action="ppaction://media"/>
            <a:extLst>
              <a:ext uri="{FF2B5EF4-FFF2-40B4-BE49-F238E27FC236}">
                <a16:creationId xmlns:a16="http://schemas.microsoft.com/office/drawing/2014/main" id="{BB5E4BAE-C31F-DF7D-A9F7-17542508CD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50756" y="120097"/>
            <a:ext cx="609600" cy="609600"/>
          </a:xfrm>
          <a:prstGeom prst="rect">
            <a:avLst/>
          </a:prstGeom>
        </p:spPr>
      </p:pic>
    </p:spTree>
    <p:extLst>
      <p:ext uri="{BB962C8B-B14F-4D97-AF65-F5344CB8AC3E}">
        <p14:creationId xmlns:p14="http://schemas.microsoft.com/office/powerpoint/2010/main" val="9504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Triangle 10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80F88-EEE2-DB78-E97D-4716AE8938C4}"/>
              </a:ext>
            </a:extLst>
          </p:cNvPr>
          <p:cNvSpPr>
            <a:spLocks noGrp="1"/>
          </p:cNvSpPr>
          <p:nvPr>
            <p:ph type="title"/>
          </p:nvPr>
        </p:nvSpPr>
        <p:spPr>
          <a:xfrm>
            <a:off x="1075767" y="1188637"/>
            <a:ext cx="2988234" cy="4480726"/>
          </a:xfrm>
        </p:spPr>
        <p:txBody>
          <a:bodyPr vert="horz" lIns="91440" tIns="45720" rIns="91440" bIns="45720" rtlCol="0">
            <a:normAutofit/>
          </a:bodyPr>
          <a:lstStyle/>
          <a:p>
            <a:pPr algn="ctr"/>
            <a:r>
              <a:rPr lang="en-US" sz="5100"/>
              <a:t>Problem Statement</a:t>
            </a:r>
          </a:p>
        </p:txBody>
      </p:sp>
      <p:cxnSp>
        <p:nvCxnSpPr>
          <p:cNvPr id="107" name="Straight Connector 10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DEF2DF-03D6-583A-7CBD-7969798DAF23}"/>
              </a:ext>
            </a:extLst>
          </p:cNvPr>
          <p:cNvSpPr>
            <a:spLocks noGrp="1"/>
          </p:cNvSpPr>
          <p:nvPr>
            <p:ph idx="1"/>
          </p:nvPr>
        </p:nvSpPr>
        <p:spPr>
          <a:xfrm>
            <a:off x="5255259" y="1648870"/>
            <a:ext cx="6168951" cy="3560260"/>
          </a:xfrm>
        </p:spPr>
        <p:txBody>
          <a:bodyPr vert="horz" lIns="91440" tIns="45720" rIns="91440" bIns="45720" rtlCol="0" anchor="ctr">
            <a:normAutofit/>
          </a:bodyPr>
          <a:lstStyle/>
          <a:p>
            <a:pPr marL="0" indent="0">
              <a:buNone/>
            </a:pPr>
            <a:r>
              <a:rPr lang="en-US" sz="2400">
                <a:cs typeface="Calibri"/>
              </a:rPr>
              <a:t>As Meta's business model pivots to develop the Metaverse, the company faces the challenges of maintaining a positive company culture and boosting morale.</a:t>
            </a:r>
          </a:p>
        </p:txBody>
      </p:sp>
      <p:pic>
        <p:nvPicPr>
          <p:cNvPr id="4" name="Problem Statement.m4a" descr="Problem Statement.m4a">
            <a:hlinkClick r:id="" action="ppaction://media"/>
            <a:extLst>
              <a:ext uri="{FF2B5EF4-FFF2-40B4-BE49-F238E27FC236}">
                <a16:creationId xmlns:a16="http://schemas.microsoft.com/office/drawing/2014/main" id="{E3A92DDD-BEE0-EEAA-D995-7617AA7B0C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5259" y="1022027"/>
            <a:ext cx="812800" cy="812800"/>
          </a:xfrm>
          <a:prstGeom prst="rect">
            <a:avLst/>
          </a:prstGeom>
        </p:spPr>
      </p:pic>
      <p:pic>
        <p:nvPicPr>
          <p:cNvPr id="6" name="Picture 5" descr="Logo, company name&#10;&#10;Description automatically generated">
            <a:extLst>
              <a:ext uri="{FF2B5EF4-FFF2-40B4-BE49-F238E27FC236}">
                <a16:creationId xmlns:a16="http://schemas.microsoft.com/office/drawing/2014/main" id="{A854437D-1714-B439-1D2F-791C93077D2E}"/>
              </a:ext>
            </a:extLst>
          </p:cNvPr>
          <p:cNvPicPr>
            <a:picLocks noChangeAspect="1"/>
          </p:cNvPicPr>
          <p:nvPr/>
        </p:nvPicPr>
        <p:blipFill>
          <a:blip r:embed="rId6"/>
          <a:stretch>
            <a:fillRect/>
          </a:stretch>
        </p:blipFill>
        <p:spPr>
          <a:xfrm>
            <a:off x="871897" y="1077118"/>
            <a:ext cx="3586694" cy="1543482"/>
          </a:xfrm>
          <a:prstGeom prst="rect">
            <a:avLst/>
          </a:prstGeom>
        </p:spPr>
      </p:pic>
    </p:spTree>
    <p:extLst>
      <p:ext uri="{BB962C8B-B14F-4D97-AF65-F5344CB8AC3E}">
        <p14:creationId xmlns:p14="http://schemas.microsoft.com/office/powerpoint/2010/main" val="221568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1700"/>
                            </p:stCondLst>
                            <p:childTnLst>
                              <p:par>
                                <p:cTn id="9" presetID="1" presetClass="mediacall" presetSubtype="0" fill="hold" nodeType="afterEffect">
                                  <p:stCondLst>
                                    <p:cond delay="0"/>
                                  </p:stCondLst>
                                  <p:childTnLst>
                                    <p:cmd type="call" cmd="playFrom(0.0)">
                                      <p:cBhvr>
                                        <p:cTn id="10" dur="80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5DBEF-AE9D-5051-AF43-B4C5D116E33F}"/>
              </a:ext>
            </a:extLst>
          </p:cNvPr>
          <p:cNvSpPr>
            <a:spLocks noGrp="1"/>
          </p:cNvSpPr>
          <p:nvPr>
            <p:ph type="title"/>
          </p:nvPr>
        </p:nvSpPr>
        <p:spPr>
          <a:xfrm>
            <a:off x="640080" y="325369"/>
            <a:ext cx="4368602" cy="1956841"/>
          </a:xfrm>
        </p:spPr>
        <p:txBody>
          <a:bodyPr anchor="b">
            <a:normAutofit/>
          </a:bodyPr>
          <a:lstStyle/>
          <a:p>
            <a:r>
              <a:rPr lang="en-US" sz="4200">
                <a:ea typeface="+mj-lt"/>
                <a:cs typeface="+mj-lt"/>
              </a:rPr>
              <a:t>Communication Strategies</a:t>
            </a:r>
            <a:endParaRPr lang="en-US" sz="4200">
              <a:cs typeface="Calibri Light"/>
            </a:endParaRPr>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430A606-F3F2-362E-9D95-0F09304C6BD4}"/>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a:cs typeface="Calibri"/>
              </a:rPr>
              <a:t>Internal values:</a:t>
            </a:r>
          </a:p>
          <a:p>
            <a:pPr lvl="1"/>
            <a:r>
              <a:rPr lang="en-US" sz="2200">
                <a:cs typeface="Calibri"/>
              </a:rPr>
              <a:t>"move fast"</a:t>
            </a:r>
          </a:p>
          <a:p>
            <a:pPr lvl="1"/>
            <a:r>
              <a:rPr lang="en-US" sz="2200">
                <a:cs typeface="Calibri"/>
              </a:rPr>
              <a:t>"build awesome things"</a:t>
            </a:r>
          </a:p>
          <a:p>
            <a:pPr lvl="1"/>
            <a:r>
              <a:rPr lang="en-US" sz="2200">
                <a:cs typeface="Calibri"/>
              </a:rPr>
              <a:t>"live in the future”</a:t>
            </a:r>
          </a:p>
          <a:p>
            <a:r>
              <a:rPr lang="en-US" sz="2200">
                <a:cs typeface="Calibri"/>
              </a:rPr>
              <a:t>Employees are called “metamates”</a:t>
            </a:r>
          </a:p>
        </p:txBody>
      </p:sp>
      <p:pic>
        <p:nvPicPr>
          <p:cNvPr id="5" name="Content Placeholder 4" descr="Boy standing on a stool in the middle of road with megaphone">
            <a:extLst>
              <a:ext uri="{FF2B5EF4-FFF2-40B4-BE49-F238E27FC236}">
                <a16:creationId xmlns:a16="http://schemas.microsoft.com/office/drawing/2014/main" id="{2CC8A164-8D90-72F7-456B-3A3BF6A9EA64}"/>
              </a:ext>
            </a:extLst>
          </p:cNvPr>
          <p:cNvPicPr>
            <a:picLocks noChangeAspect="1"/>
          </p:cNvPicPr>
          <p:nvPr/>
        </p:nvPicPr>
        <p:blipFill rotWithShape="1">
          <a:blip r:embed="rId4">
            <a:extLst>
              <a:ext uri="{28A0092B-C50C-407E-A947-70E740481C1C}">
                <a14:useLocalDpi xmlns:a14="http://schemas.microsoft.com/office/drawing/2010/main" val="0"/>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Communication Strategies.m4a" descr="Communication Strategies.m4a">
            <a:hlinkClick r:id="" action="ppaction://media"/>
            <a:extLst>
              <a:ext uri="{FF2B5EF4-FFF2-40B4-BE49-F238E27FC236}">
                <a16:creationId xmlns:a16="http://schemas.microsoft.com/office/drawing/2014/main" id="{583204B6-D469-E83E-1ABE-46711761D0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91286" y="1002616"/>
            <a:ext cx="812800" cy="812800"/>
          </a:xfrm>
          <a:prstGeom prst="rect">
            <a:avLst/>
          </a:prstGeom>
        </p:spPr>
      </p:pic>
    </p:spTree>
    <p:extLst>
      <p:ext uri="{BB962C8B-B14F-4D97-AF65-F5344CB8AC3E}">
        <p14:creationId xmlns:p14="http://schemas.microsoft.com/office/powerpoint/2010/main" val="16825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1B3202-F7D4-6358-A988-789AAD80B422}"/>
              </a:ext>
            </a:extLst>
          </p:cNvPr>
          <p:cNvSpPr>
            <a:spLocks noGrp="1"/>
          </p:cNvSpPr>
          <p:nvPr>
            <p:ph type="title"/>
          </p:nvPr>
        </p:nvSpPr>
        <p:spPr>
          <a:xfrm>
            <a:off x="640080" y="325369"/>
            <a:ext cx="4368602" cy="1956841"/>
          </a:xfrm>
        </p:spPr>
        <p:txBody>
          <a:bodyPr anchor="b">
            <a:normAutofit/>
          </a:bodyPr>
          <a:lstStyle/>
          <a:p>
            <a:r>
              <a:rPr lang="en-US" sz="5400">
                <a:cs typeface="Calibri Light"/>
              </a:rPr>
              <a:t>Leadership</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925D370F-4E61-7565-3CB0-CDC16097EDBA}"/>
              </a:ext>
            </a:extLst>
          </p:cNvPr>
          <p:cNvSpPr>
            <a:spLocks noGrp="1"/>
          </p:cNvSpPr>
          <p:nvPr>
            <p:ph idx="1"/>
          </p:nvPr>
        </p:nvSpPr>
        <p:spPr>
          <a:xfrm>
            <a:off x="640080" y="2872899"/>
            <a:ext cx="4243589" cy="3320668"/>
          </a:xfrm>
        </p:spPr>
        <p:txBody>
          <a:bodyPr>
            <a:normAutofit/>
          </a:bodyPr>
          <a:lstStyle/>
          <a:p>
            <a:r>
              <a:rPr lang="en-US" sz="2200"/>
              <a:t>Organizational challenges:</a:t>
            </a:r>
          </a:p>
          <a:p>
            <a:pPr lvl="1"/>
            <a:r>
              <a:rPr lang="en-US" sz="1800"/>
              <a:t>Lateral movement of employees to other departments</a:t>
            </a:r>
          </a:p>
          <a:p>
            <a:pPr lvl="1"/>
            <a:r>
              <a:rPr lang="en-US" sz="1800"/>
              <a:t>Reporting to newly installed leaders</a:t>
            </a:r>
          </a:p>
          <a:p>
            <a:pPr lvl="1"/>
            <a:r>
              <a:rPr lang="en-US" sz="1800"/>
              <a:t>Changes in executive leadership</a:t>
            </a:r>
          </a:p>
          <a:p>
            <a:endParaRPr lang="en-US" sz="2200"/>
          </a:p>
        </p:txBody>
      </p:sp>
      <p:pic>
        <p:nvPicPr>
          <p:cNvPr id="5" name="Content Placeholder 4" descr="Person holding chess piece">
            <a:extLst>
              <a:ext uri="{FF2B5EF4-FFF2-40B4-BE49-F238E27FC236}">
                <a16:creationId xmlns:a16="http://schemas.microsoft.com/office/drawing/2014/main" id="{7EBDEF0C-F392-CF0C-8D29-03E6CF8546FA}"/>
              </a:ext>
            </a:extLst>
          </p:cNvPr>
          <p:cNvPicPr>
            <a:picLocks noChangeAspect="1"/>
          </p:cNvPicPr>
          <p:nvPr/>
        </p:nvPicPr>
        <p:blipFill rotWithShape="1">
          <a:blip r:embed="rId4">
            <a:extLst>
              <a:ext uri="{28A0092B-C50C-407E-A947-70E740481C1C}">
                <a14:useLocalDpi xmlns:a14="http://schemas.microsoft.com/office/drawing/2010/main" val="0"/>
              </a:ext>
            </a:extLst>
          </a:blip>
          <a:srcRect l="15570" r="8452" b="2"/>
          <a:stretch/>
        </p:blipFill>
        <p:spPr>
          <a:xfrm>
            <a:off x="6182139" y="10"/>
            <a:ext cx="600833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Leadership.m4a" descr="Leadership.m4a">
            <a:hlinkClick r:id="" action="ppaction://media"/>
            <a:extLst>
              <a:ext uri="{FF2B5EF4-FFF2-40B4-BE49-F238E27FC236}">
                <a16:creationId xmlns:a16="http://schemas.microsoft.com/office/drawing/2014/main" id="{A430C433-DABF-8786-6D4C-B21107C623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3669" y="1469410"/>
            <a:ext cx="812800" cy="812800"/>
          </a:xfrm>
          <a:prstGeom prst="rect">
            <a:avLst/>
          </a:prstGeom>
        </p:spPr>
      </p:pic>
    </p:spTree>
    <p:extLst>
      <p:ext uri="{BB962C8B-B14F-4D97-AF65-F5344CB8AC3E}">
        <p14:creationId xmlns:p14="http://schemas.microsoft.com/office/powerpoint/2010/main" val="355420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Magnifying glass showing decling performance">
            <a:extLst>
              <a:ext uri="{FF2B5EF4-FFF2-40B4-BE49-F238E27FC236}">
                <a16:creationId xmlns:a16="http://schemas.microsoft.com/office/drawing/2014/main" id="{6AD0F371-4DDB-B8CD-7726-688F5325129D}"/>
              </a:ext>
            </a:extLst>
          </p:cNvPr>
          <p:cNvPicPr>
            <a:picLocks noChangeAspect="1"/>
          </p:cNvPicPr>
          <p:nvPr/>
        </p:nvPicPr>
        <p:blipFill rotWithShape="1">
          <a:blip r:embed="rId4">
            <a:extLst>
              <a:ext uri="{28A0092B-C50C-407E-A947-70E740481C1C}">
                <a14:useLocalDpi xmlns:a14="http://schemas.microsoft.com/office/drawing/2010/main" val="0"/>
              </a:ext>
            </a:extLst>
          </a:blip>
          <a:srcRect l="642" r="31129"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38" name="Freeform: Shape 37">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0" name="Freeform: Shape 39">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883F92-27EF-FFE6-338F-F5ED86CBF392}"/>
              </a:ext>
            </a:extLst>
          </p:cNvPr>
          <p:cNvSpPr>
            <a:spLocks noGrp="1"/>
          </p:cNvSpPr>
          <p:nvPr>
            <p:ph type="title"/>
          </p:nvPr>
        </p:nvSpPr>
        <p:spPr>
          <a:xfrm>
            <a:off x="6792277" y="2010593"/>
            <a:ext cx="4819952" cy="1325563"/>
          </a:xfrm>
        </p:spPr>
        <p:txBody>
          <a:bodyPr vert="horz" lIns="91440" tIns="45720" rIns="91440" bIns="45720" rtlCol="0">
            <a:normAutofit/>
          </a:bodyPr>
          <a:lstStyle/>
          <a:p>
            <a:r>
              <a:rPr lang="en-US"/>
              <a:t>Financial Sustainability</a:t>
            </a:r>
          </a:p>
          <a:p>
            <a:endParaRPr lang="en-US"/>
          </a:p>
          <a:p>
            <a:endParaRPr lang="en-US"/>
          </a:p>
        </p:txBody>
      </p:sp>
      <p:sp>
        <p:nvSpPr>
          <p:cNvPr id="33" name="Content Placeholder 25">
            <a:extLst>
              <a:ext uri="{FF2B5EF4-FFF2-40B4-BE49-F238E27FC236}">
                <a16:creationId xmlns:a16="http://schemas.microsoft.com/office/drawing/2014/main" id="{63FE7A42-0BF3-38B8-8B0A-5225956371D4}"/>
              </a:ext>
            </a:extLst>
          </p:cNvPr>
          <p:cNvSpPr>
            <a:spLocks noGrp="1"/>
          </p:cNvSpPr>
          <p:nvPr>
            <p:ph idx="1"/>
          </p:nvPr>
        </p:nvSpPr>
        <p:spPr>
          <a:xfrm>
            <a:off x="6792278" y="2843455"/>
            <a:ext cx="4819951" cy="3181684"/>
          </a:xfrm>
        </p:spPr>
        <p:txBody>
          <a:bodyPr anchor="t">
            <a:normAutofit/>
          </a:bodyPr>
          <a:lstStyle/>
          <a:p>
            <a:r>
              <a:rPr lang="en-US" sz="1800"/>
              <a:t>Points of concern:</a:t>
            </a:r>
          </a:p>
          <a:p>
            <a:pPr lvl="1"/>
            <a:r>
              <a:rPr lang="en-US" sz="1800"/>
              <a:t>$10 billion loss in revenue from digital ad business</a:t>
            </a:r>
          </a:p>
          <a:p>
            <a:pPr lvl="1"/>
            <a:r>
              <a:rPr lang="en-US" sz="1800"/>
              <a:t>Declining stock price</a:t>
            </a:r>
          </a:p>
          <a:p>
            <a:pPr lvl="1"/>
            <a:r>
              <a:rPr lang="en-US" sz="1800"/>
              <a:t>Year-to-year report showing losses in</a:t>
            </a:r>
          </a:p>
          <a:p>
            <a:pPr lvl="2"/>
            <a:r>
              <a:rPr lang="en-US" sz="1400"/>
              <a:t>Net income</a:t>
            </a:r>
          </a:p>
          <a:p>
            <a:pPr lvl="2"/>
            <a:r>
              <a:rPr lang="en-US" sz="1400"/>
              <a:t>Diluted EPS</a:t>
            </a:r>
          </a:p>
          <a:p>
            <a:pPr lvl="2"/>
            <a:r>
              <a:rPr lang="en-US" sz="1400"/>
              <a:t>Net profit margin</a:t>
            </a:r>
          </a:p>
          <a:p>
            <a:pPr lvl="2"/>
            <a:r>
              <a:rPr lang="en-US" sz="1400"/>
              <a:t>Operating income</a:t>
            </a:r>
          </a:p>
          <a:p>
            <a:pPr lvl="2"/>
            <a:r>
              <a:rPr lang="en-US" sz="1400"/>
              <a:t>Net change in cash</a:t>
            </a:r>
          </a:p>
          <a:p>
            <a:pPr lvl="1"/>
            <a:endParaRPr lang="en-US" sz="1800"/>
          </a:p>
          <a:p>
            <a:pPr lvl="1"/>
            <a:endParaRPr lang="en-US" sz="1800"/>
          </a:p>
        </p:txBody>
      </p:sp>
      <p:pic>
        <p:nvPicPr>
          <p:cNvPr id="4" name="Financial Sustainability.m4a" descr="Financial Sustainability.m4a">
            <a:hlinkClick r:id="" action="ppaction://media"/>
            <a:extLst>
              <a:ext uri="{FF2B5EF4-FFF2-40B4-BE49-F238E27FC236}">
                <a16:creationId xmlns:a16="http://schemas.microsoft.com/office/drawing/2014/main" id="{A4A4C64B-B8ED-4D66-2B37-C713FF0EFA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0330" y="1431759"/>
            <a:ext cx="812800" cy="812800"/>
          </a:xfrm>
          <a:prstGeom prst="rect">
            <a:avLst/>
          </a:prstGeom>
        </p:spPr>
      </p:pic>
    </p:spTree>
    <p:extLst>
      <p:ext uri="{BB962C8B-B14F-4D97-AF65-F5344CB8AC3E}">
        <p14:creationId xmlns:p14="http://schemas.microsoft.com/office/powerpoint/2010/main" val="2730434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Arc 1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B4A5B1-66A6-3ABD-583A-6C687E325D35}"/>
              </a:ext>
            </a:extLst>
          </p:cNvPr>
          <p:cNvSpPr>
            <a:spLocks noGrp="1"/>
          </p:cNvSpPr>
          <p:nvPr>
            <p:ph type="title"/>
          </p:nvPr>
        </p:nvSpPr>
        <p:spPr>
          <a:xfrm>
            <a:off x="5827918" y="1368557"/>
            <a:ext cx="5458838" cy="1325563"/>
          </a:xfrm>
        </p:spPr>
        <p:txBody>
          <a:bodyPr>
            <a:normAutofit/>
          </a:bodyPr>
          <a:lstStyle/>
          <a:p>
            <a:r>
              <a:rPr lang="en-US">
                <a:cs typeface="Calibri Light"/>
              </a:rPr>
              <a:t>Literature Review #1</a:t>
            </a:r>
            <a:endParaRPr lang="en-US"/>
          </a:p>
        </p:txBody>
      </p:sp>
      <p:sp>
        <p:nvSpPr>
          <p:cNvPr id="28"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Person pointing on a map">
            <a:extLst>
              <a:ext uri="{FF2B5EF4-FFF2-40B4-BE49-F238E27FC236}">
                <a16:creationId xmlns:a16="http://schemas.microsoft.com/office/drawing/2014/main" id="{58252A30-E89B-CD7F-81F9-ABB67139071A}"/>
              </a:ext>
            </a:extLst>
          </p:cNvPr>
          <p:cNvPicPr>
            <a:picLocks noChangeAspect="1"/>
          </p:cNvPicPr>
          <p:nvPr/>
        </p:nvPicPr>
        <p:blipFill rotWithShape="1">
          <a:blip r:embed="rId4"/>
          <a:srcRect l="24472" r="36083" b="-2"/>
          <a:stretch/>
        </p:blipFill>
        <p:spPr>
          <a:xfrm>
            <a:off x="1417881" y="511293"/>
            <a:ext cx="3347983"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A3664727-DA5A-9191-D11A-E7D35DF421CB}"/>
              </a:ext>
            </a:extLst>
          </p:cNvPr>
          <p:cNvSpPr>
            <a:spLocks noGrp="1"/>
          </p:cNvSpPr>
          <p:nvPr>
            <p:ph idx="1"/>
          </p:nvPr>
        </p:nvSpPr>
        <p:spPr>
          <a:xfrm>
            <a:off x="5892499" y="2934144"/>
            <a:ext cx="5458838" cy="4192520"/>
          </a:xfrm>
        </p:spPr>
        <p:txBody>
          <a:bodyPr vert="horz" lIns="91440" tIns="45720" rIns="91440" bIns="45720" rtlCol="0">
            <a:normAutofit/>
          </a:bodyPr>
          <a:lstStyle/>
          <a:p>
            <a:r>
              <a:rPr lang="en-US">
                <a:cs typeface="Calibri"/>
              </a:rPr>
              <a:t>“</a:t>
            </a:r>
            <a:r>
              <a:rPr lang="en-US" err="1">
                <a:cs typeface="Calibri"/>
              </a:rPr>
              <a:t>ResearchED</a:t>
            </a:r>
            <a:r>
              <a:rPr lang="en-US">
                <a:cs typeface="Calibri"/>
              </a:rPr>
              <a:t>: Here’s Why Silicon Valley Employees Are Quitting Their Jobs” by Charlotte Mondal</a:t>
            </a:r>
          </a:p>
          <a:p>
            <a:pPr lvl="1"/>
            <a:r>
              <a:rPr lang="en-US">
                <a:cs typeface="Calibri"/>
              </a:rPr>
              <a:t>Increase in stress after move to remote work</a:t>
            </a:r>
          </a:p>
          <a:p>
            <a:pPr lvl="1"/>
            <a:r>
              <a:rPr lang="en-US">
                <a:cs typeface="Calibri"/>
              </a:rPr>
              <a:t>Desire for more flexibility</a:t>
            </a:r>
          </a:p>
          <a:p>
            <a:pPr lvl="1"/>
            <a:r>
              <a:rPr lang="en-US">
                <a:cs typeface="Calibri"/>
              </a:rPr>
              <a:t>Need for more control in professional lives</a:t>
            </a:r>
          </a:p>
          <a:p>
            <a:endParaRPr lang="en-US">
              <a:cs typeface="Calibri"/>
            </a:endParaRPr>
          </a:p>
        </p:txBody>
      </p:sp>
      <p:sp>
        <p:nvSpPr>
          <p:cNvPr id="4" name="TextBox 3">
            <a:extLst>
              <a:ext uri="{FF2B5EF4-FFF2-40B4-BE49-F238E27FC236}">
                <a16:creationId xmlns:a16="http://schemas.microsoft.com/office/drawing/2014/main" id="{48F6C085-697E-5C2B-0B3F-EBC980505415}"/>
              </a:ext>
            </a:extLst>
          </p:cNvPr>
          <p:cNvSpPr txBox="1"/>
          <p:nvPr/>
        </p:nvSpPr>
        <p:spPr>
          <a:xfrm>
            <a:off x="137006" y="6286884"/>
            <a:ext cx="95704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cs typeface="Calibri"/>
            </a:endParaRPr>
          </a:p>
        </p:txBody>
      </p:sp>
      <p:pic>
        <p:nvPicPr>
          <p:cNvPr id="5" name="Lit review 1.m4a" descr="Lit review 1.m4a">
            <a:hlinkClick r:id="" action="ppaction://media"/>
            <a:extLst>
              <a:ext uri="{FF2B5EF4-FFF2-40B4-BE49-F238E27FC236}">
                <a16:creationId xmlns:a16="http://schemas.microsoft.com/office/drawing/2014/main" id="{D6F7D9B3-3AF8-DC48-37CD-8B594AD338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499" y="661071"/>
            <a:ext cx="812800" cy="812800"/>
          </a:xfrm>
          <a:prstGeom prst="rect">
            <a:avLst/>
          </a:prstGeom>
        </p:spPr>
      </p:pic>
    </p:spTree>
    <p:extLst>
      <p:ext uri="{BB962C8B-B14F-4D97-AF65-F5344CB8AC3E}">
        <p14:creationId xmlns:p14="http://schemas.microsoft.com/office/powerpoint/2010/main" val="11396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CB4A5B1-66A6-3ABD-583A-6C687E325D35}"/>
              </a:ext>
            </a:extLst>
          </p:cNvPr>
          <p:cNvSpPr>
            <a:spLocks noGrp="1"/>
          </p:cNvSpPr>
          <p:nvPr>
            <p:ph type="title"/>
          </p:nvPr>
        </p:nvSpPr>
        <p:spPr>
          <a:xfrm>
            <a:off x="838200" y="365125"/>
            <a:ext cx="5393361" cy="1325563"/>
          </a:xfrm>
        </p:spPr>
        <p:txBody>
          <a:bodyPr>
            <a:normAutofit/>
          </a:bodyPr>
          <a:lstStyle/>
          <a:p>
            <a:r>
              <a:rPr lang="en-US">
                <a:cs typeface="Calibri Light"/>
              </a:rPr>
              <a:t>Literature Review #2</a:t>
            </a:r>
            <a:endParaRPr lang="en-US"/>
          </a:p>
        </p:txBody>
      </p:sp>
      <p:sp>
        <p:nvSpPr>
          <p:cNvPr id="3" name="Content Placeholder 2">
            <a:extLst>
              <a:ext uri="{FF2B5EF4-FFF2-40B4-BE49-F238E27FC236}">
                <a16:creationId xmlns:a16="http://schemas.microsoft.com/office/drawing/2014/main" id="{A3664727-DA5A-9191-D11A-E7D35DF421CB}"/>
              </a:ext>
            </a:extLst>
          </p:cNvPr>
          <p:cNvSpPr>
            <a:spLocks noGrp="1"/>
          </p:cNvSpPr>
          <p:nvPr>
            <p:ph idx="1"/>
          </p:nvPr>
        </p:nvSpPr>
        <p:spPr>
          <a:xfrm>
            <a:off x="838200" y="1825625"/>
            <a:ext cx="5393361" cy="4351338"/>
          </a:xfrm>
        </p:spPr>
        <p:txBody>
          <a:bodyPr vert="horz" lIns="91440" tIns="45720" rIns="91440" bIns="45720" rtlCol="0">
            <a:normAutofit/>
          </a:bodyPr>
          <a:lstStyle/>
          <a:p>
            <a:r>
              <a:rPr lang="en-US">
                <a:ea typeface="+mn-lt"/>
                <a:cs typeface="+mn-lt"/>
              </a:rPr>
              <a:t>“More Than Two-Thirds of Big Tech Employees Feeling Burnout At Home” by Frank </a:t>
            </a:r>
            <a:r>
              <a:rPr lang="en-US" err="1">
                <a:ea typeface="+mn-lt"/>
                <a:cs typeface="+mn-lt"/>
              </a:rPr>
              <a:t>Konkel</a:t>
            </a:r>
            <a:endParaRPr lang="en-US">
              <a:ea typeface="+mn-lt"/>
              <a:cs typeface="+mn-lt"/>
            </a:endParaRPr>
          </a:p>
          <a:p>
            <a:pPr lvl="1"/>
            <a:r>
              <a:rPr lang="en-US">
                <a:ea typeface="+mn-lt"/>
                <a:cs typeface="+mn-lt"/>
              </a:rPr>
              <a:t>Survey data from 2020</a:t>
            </a:r>
          </a:p>
          <a:p>
            <a:pPr lvl="1"/>
            <a:r>
              <a:rPr lang="en-US">
                <a:ea typeface="+mn-lt"/>
                <a:cs typeface="+mn-lt"/>
              </a:rPr>
              <a:t>68% of Big Tech workers more stressed after move to remote work</a:t>
            </a:r>
          </a:p>
          <a:p>
            <a:pPr lvl="1"/>
            <a:r>
              <a:rPr lang="en-US">
                <a:ea typeface="+mn-lt"/>
                <a:cs typeface="+mn-lt"/>
              </a:rPr>
              <a:t>81% of Facebook employees felt more workplace stress after the pandemic</a:t>
            </a:r>
          </a:p>
          <a:p>
            <a:endParaRPr lang="en-US">
              <a:ea typeface="+mn-lt"/>
              <a:cs typeface="+mn-lt"/>
            </a:endParaRPr>
          </a:p>
          <a:p>
            <a:endParaRPr lang="en-US">
              <a:cs typeface="Calibri"/>
            </a:endParaRPr>
          </a:p>
          <a:p>
            <a:endParaRPr lang="en-US">
              <a:cs typeface="Calibri"/>
            </a:endParaRPr>
          </a:p>
          <a:p>
            <a:endParaRPr lang="en-US">
              <a:cs typeface="Calibri"/>
            </a:endParaRPr>
          </a:p>
        </p:txBody>
      </p:sp>
      <p:pic>
        <p:nvPicPr>
          <p:cNvPr id="5" name="Picture 4" descr="Reading a book and drinking coffee on the table">
            <a:extLst>
              <a:ext uri="{FF2B5EF4-FFF2-40B4-BE49-F238E27FC236}">
                <a16:creationId xmlns:a16="http://schemas.microsoft.com/office/drawing/2014/main" id="{3091A629-C38A-1409-42B8-E7B1BF4E19F8}"/>
              </a:ext>
            </a:extLst>
          </p:cNvPr>
          <p:cNvPicPr>
            <a:picLocks noChangeAspect="1"/>
          </p:cNvPicPr>
          <p:nvPr/>
        </p:nvPicPr>
        <p:blipFill rotWithShape="1">
          <a:blip r:embed="rId4"/>
          <a:srcRect l="17284" r="15964"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Lit review 2.m4a" descr="Lit review 2.m4a">
            <a:hlinkClick r:id="" action="ppaction://media"/>
            <a:extLst>
              <a:ext uri="{FF2B5EF4-FFF2-40B4-BE49-F238E27FC236}">
                <a16:creationId xmlns:a16="http://schemas.microsoft.com/office/drawing/2014/main" id="{2055FF77-5521-C219-4940-31455B75E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55272" y="621506"/>
            <a:ext cx="812800" cy="812800"/>
          </a:xfrm>
          <a:prstGeom prst="rect">
            <a:avLst/>
          </a:prstGeom>
        </p:spPr>
      </p:pic>
    </p:spTree>
    <p:extLst>
      <p:ext uri="{BB962C8B-B14F-4D97-AF65-F5344CB8AC3E}">
        <p14:creationId xmlns:p14="http://schemas.microsoft.com/office/powerpoint/2010/main" val="363981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4A5B1-66A6-3ABD-583A-6C687E325D35}"/>
              </a:ext>
            </a:extLst>
          </p:cNvPr>
          <p:cNvSpPr>
            <a:spLocks noGrp="1"/>
          </p:cNvSpPr>
          <p:nvPr>
            <p:ph type="title"/>
          </p:nvPr>
        </p:nvSpPr>
        <p:spPr>
          <a:xfrm>
            <a:off x="481013" y="3752849"/>
            <a:ext cx="3290887" cy="2452687"/>
          </a:xfrm>
        </p:spPr>
        <p:txBody>
          <a:bodyPr anchor="ctr">
            <a:normAutofit/>
          </a:bodyPr>
          <a:lstStyle/>
          <a:p>
            <a:r>
              <a:rPr lang="en-US" sz="3600">
                <a:cs typeface="Calibri Light"/>
              </a:rPr>
              <a:t>Literature Review #3</a:t>
            </a:r>
            <a:endParaRPr lang="en-US" sz="3600"/>
          </a:p>
        </p:txBody>
      </p:sp>
      <p:pic>
        <p:nvPicPr>
          <p:cNvPr id="5" name="Picture 4" descr="Books on a table">
            <a:extLst>
              <a:ext uri="{FF2B5EF4-FFF2-40B4-BE49-F238E27FC236}">
                <a16:creationId xmlns:a16="http://schemas.microsoft.com/office/drawing/2014/main" id="{F808010D-D292-9D18-263D-8F976CE03C88}"/>
              </a:ext>
            </a:extLst>
          </p:cNvPr>
          <p:cNvPicPr>
            <a:picLocks noChangeAspect="1"/>
          </p:cNvPicPr>
          <p:nvPr/>
        </p:nvPicPr>
        <p:blipFill rotWithShape="1">
          <a:blip r:embed="rId4"/>
          <a:srcRect t="53708" b="69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3664727-DA5A-9191-D11A-E7D35DF421CB}"/>
              </a:ext>
            </a:extLst>
          </p:cNvPr>
          <p:cNvSpPr>
            <a:spLocks noGrp="1"/>
          </p:cNvSpPr>
          <p:nvPr>
            <p:ph idx="1"/>
          </p:nvPr>
        </p:nvSpPr>
        <p:spPr>
          <a:xfrm>
            <a:off x="4223982" y="3752850"/>
            <a:ext cx="7485413" cy="2452687"/>
          </a:xfrm>
        </p:spPr>
        <p:txBody>
          <a:bodyPr vert="horz" lIns="91440" tIns="45720" rIns="91440" bIns="45720" rtlCol="0" anchor="ctr">
            <a:normAutofit/>
          </a:bodyPr>
          <a:lstStyle/>
          <a:p>
            <a:r>
              <a:rPr lang="en-US" sz="1800">
                <a:ea typeface="+mn-lt"/>
                <a:cs typeface="+mn-lt"/>
              </a:rPr>
              <a:t>“Drained Minds Seek Relief from Silicon Valley Stress” by Quentin Hardy</a:t>
            </a:r>
          </a:p>
          <a:p>
            <a:pPr lvl="1"/>
            <a:r>
              <a:rPr lang="en-US" sz="1800">
                <a:cs typeface="Calibri"/>
              </a:rPr>
              <a:t>Many big tech workers seek professional help due to work stress</a:t>
            </a:r>
          </a:p>
          <a:p>
            <a:pPr lvl="1"/>
            <a:r>
              <a:rPr lang="en-US" sz="1800">
                <a:cs typeface="Calibri"/>
              </a:rPr>
              <a:t>Long working hours impair human development</a:t>
            </a:r>
          </a:p>
        </p:txBody>
      </p:sp>
      <p:pic>
        <p:nvPicPr>
          <p:cNvPr id="4" name="Lit review 3.m4a" descr="Lit review 3.m4a">
            <a:hlinkClick r:id="" action="ppaction://media"/>
            <a:extLst>
              <a:ext uri="{FF2B5EF4-FFF2-40B4-BE49-F238E27FC236}">
                <a16:creationId xmlns:a16="http://schemas.microsoft.com/office/drawing/2014/main" id="{1F68FEC2-D0F1-1DE6-6CBC-CC77149D0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59100" y="4426084"/>
            <a:ext cx="812800" cy="812800"/>
          </a:xfrm>
          <a:prstGeom prst="rect">
            <a:avLst/>
          </a:prstGeom>
        </p:spPr>
      </p:pic>
    </p:spTree>
    <p:extLst>
      <p:ext uri="{BB962C8B-B14F-4D97-AF65-F5344CB8AC3E}">
        <p14:creationId xmlns:p14="http://schemas.microsoft.com/office/powerpoint/2010/main" val="23252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70E5D011591478880600363D37EBA" ma:contentTypeVersion="9" ma:contentTypeDescription="Create a new document." ma:contentTypeScope="" ma:versionID="b1324085d53e5db8130e6013f9e3c56f">
  <xsd:schema xmlns:xsd="http://www.w3.org/2001/XMLSchema" xmlns:xs="http://www.w3.org/2001/XMLSchema" xmlns:p="http://schemas.microsoft.com/office/2006/metadata/properties" xmlns:ns2="a6b98d53-1ad4-4571-b63b-8ad438918aa1" targetNamespace="http://schemas.microsoft.com/office/2006/metadata/properties" ma:root="true" ma:fieldsID="9434da2e5534ae5d05494450f4160494" ns2:_="">
    <xsd:import namespace="a6b98d53-1ad4-4571-b63b-8ad438918a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98d53-1ad4-4571-b63b-8ad438918a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7ed257-b896-4b55-84f7-2c4d79b9c33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b98d53-1ad4-4571-b63b-8ad438918aa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71D05F-6957-4EE5-BC73-0B4223DF656F}">
  <ds:schemaRefs>
    <ds:schemaRef ds:uri="a6b98d53-1ad4-4571-b63b-8ad438918a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5E336A-D1DD-483D-9184-3E127AF59BC4}">
  <ds:schemaRefs>
    <ds:schemaRef ds:uri="http://schemas.microsoft.com/sharepoint/v3/contenttype/forms"/>
  </ds:schemaRefs>
</ds:datastoreItem>
</file>

<file path=customXml/itemProps3.xml><?xml version="1.0" encoding="utf-8"?>
<ds:datastoreItem xmlns:ds="http://schemas.openxmlformats.org/officeDocument/2006/customXml" ds:itemID="{66EC591D-4DF7-4779-9FEA-0F2AD6C071BC}">
  <ds:schemaRefs>
    <ds:schemaRef ds:uri="http://purl.org/dc/elements/1.1/"/>
    <ds:schemaRef ds:uri="http://purl.org/dc/terms/"/>
    <ds:schemaRef ds:uri="http://schemas.microsoft.com/office/2006/documentManagement/types"/>
    <ds:schemaRef ds:uri="http://purl.org/dc/dcmitype/"/>
    <ds:schemaRef ds:uri="http://schemas.microsoft.com/office/2006/metadata/properties"/>
    <ds:schemaRef ds:uri="a6b98d53-1ad4-4571-b63b-8ad438918aa1"/>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998</Words>
  <Application>Microsoft Macintosh PowerPoint</Application>
  <PresentationFormat>Widescreen</PresentationFormat>
  <Paragraphs>132</Paragraphs>
  <Slides>17</Slides>
  <Notes>1</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Team 7 Case Analysis</vt:lpstr>
      <vt:lpstr>Introduction of Meta</vt:lpstr>
      <vt:lpstr>Problem Statement</vt:lpstr>
      <vt:lpstr>Communication Strategies</vt:lpstr>
      <vt:lpstr>Leadership</vt:lpstr>
      <vt:lpstr>Financial Sustainability  </vt:lpstr>
      <vt:lpstr>Literature Review #1</vt:lpstr>
      <vt:lpstr>Literature Review #2</vt:lpstr>
      <vt:lpstr>Literature Review #3</vt:lpstr>
      <vt:lpstr>SWOT Analysis  (Strengths)</vt:lpstr>
      <vt:lpstr>SWOT Analysis (Weaknesses)</vt:lpstr>
      <vt:lpstr>SWOT Analysis (Opportunities) </vt:lpstr>
      <vt:lpstr>SWOT Analysis (Threats)</vt:lpstr>
      <vt:lpstr>Recommendations</vt:lpstr>
      <vt:lpstr>Recommendations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 Ivester</dc:creator>
  <cp:lastModifiedBy>Franco, Bre (francobn)</cp:lastModifiedBy>
  <cp:revision>2</cp:revision>
  <dcterms:created xsi:type="dcterms:W3CDTF">2022-07-06T14:03:03Z</dcterms:created>
  <dcterms:modified xsi:type="dcterms:W3CDTF">2022-08-04T03:24:35Z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0x010100EB670E5D011591478880600363D37EBA</vt:lpwstr>
  </property>
  <property fmtid="{D5CDD505-2E9C-101B-9397-08002B2CF9AE}" pid="3" name="MediaServiceImageTags">
    <vt:lpwstr/>
  </property>
</Properties>
</file>